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7" r:id="rId4"/>
    <p:sldId id="288" r:id="rId5"/>
    <p:sldId id="289" r:id="rId6"/>
    <p:sldId id="305" r:id="rId7"/>
    <p:sldId id="290" r:id="rId8"/>
    <p:sldId id="297" r:id="rId9"/>
    <p:sldId id="298" r:id="rId10"/>
    <p:sldId id="299" r:id="rId11"/>
    <p:sldId id="291" r:id="rId12"/>
    <p:sldId id="292" r:id="rId13"/>
    <p:sldId id="294" r:id="rId14"/>
    <p:sldId id="307" r:id="rId15"/>
    <p:sldId id="293" r:id="rId16"/>
    <p:sldId id="296" r:id="rId17"/>
    <p:sldId id="300" r:id="rId18"/>
    <p:sldId id="295" r:id="rId19"/>
    <p:sldId id="301" r:id="rId20"/>
    <p:sldId id="302" r:id="rId21"/>
    <p:sldId id="303" r:id="rId22"/>
    <p:sldId id="304" r:id="rId23"/>
    <p:sldId id="306" r:id="rId24"/>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EA4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24" autoAdjust="0"/>
    <p:restoredTop sz="94660"/>
  </p:normalViewPr>
  <p:slideViewPr>
    <p:cSldViewPr>
      <p:cViewPr>
        <p:scale>
          <a:sx n="78" d="100"/>
          <a:sy n="78" d="100"/>
        </p:scale>
        <p:origin x="-1014" y="-210"/>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E3DD15-C206-4A29-8E14-85E506843C1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3429672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E3DD15-C206-4A29-8E14-85E506843C1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193809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E3DD15-C206-4A29-8E14-85E506843C1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284587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E3DD15-C206-4A29-8E14-85E506843C1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2955163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E3DD15-C206-4A29-8E14-85E506843C1D}"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2916963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E3DD15-C206-4A29-8E14-85E506843C1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2017315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E3DD15-C206-4A29-8E14-85E506843C1D}"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3826812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E3DD15-C206-4A29-8E14-85E506843C1D}"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1526291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3DD15-C206-4A29-8E14-85E506843C1D}"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1998490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E3DD15-C206-4A29-8E14-85E506843C1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3354537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E3DD15-C206-4A29-8E14-85E506843C1D}"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0F67-90D0-4DD3-ADEE-5DA15F0C1A95}" type="slidenum">
              <a:rPr lang="en-US" smtClean="0"/>
              <a:pPr/>
              <a:t>‹#›</a:t>
            </a:fld>
            <a:endParaRPr lang="en-US"/>
          </a:p>
        </p:txBody>
      </p:sp>
    </p:spTree>
    <p:extLst>
      <p:ext uri="{BB962C8B-B14F-4D97-AF65-F5344CB8AC3E}">
        <p14:creationId xmlns:p14="http://schemas.microsoft.com/office/powerpoint/2010/main" val="4129878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EE3DD15-C206-4A29-8E14-85E506843C1D}"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F4C20F67-90D0-4DD3-ADEE-5DA15F0C1A95}" type="slidenum">
              <a:rPr lang="en-US" smtClean="0"/>
              <a:pPr/>
              <a:t>‹#›</a:t>
            </a:fld>
            <a:endParaRPr lang="en-US"/>
          </a:p>
        </p:txBody>
      </p:sp>
    </p:spTree>
    <p:extLst>
      <p:ext uri="{BB962C8B-B14F-4D97-AF65-F5344CB8AC3E}">
        <p14:creationId xmlns:p14="http://schemas.microsoft.com/office/powerpoint/2010/main" val="2270677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conclassroom.com/?page_id=3196" TargetMode="External"/><Relationship Id="rId3" Type="http://schemas.openxmlformats.org/officeDocument/2006/relationships/hyperlink" Target="http://welkerswikinomics.com/blog/category/circular-flow-model/" TargetMode="External"/><Relationship Id="rId7" Type="http://schemas.openxmlformats.org/officeDocument/2006/relationships/hyperlink" Target="http://www.econclassroom.com/?page_id=2889"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ww.econclassroom.com/?cat=4" TargetMode="External"/><Relationship Id="rId5" Type="http://schemas.openxmlformats.org/officeDocument/2006/relationships/hyperlink" Target="http://welkerswikinomics.com/blog/category/gdp/" TargetMode="External"/><Relationship Id="rId4" Type="http://schemas.openxmlformats.org/officeDocument/2006/relationships/hyperlink" Target="http://welkerswikinomics.com/blog/category/business-cycle/"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iNfNZ1mIGRE?version=3&amp;hl=en_US&amp;rel=0" TargetMode="External"/><Relationship Id="rId5" Type="http://schemas.openxmlformats.org/officeDocument/2006/relationships/image" Target="../media/image3.png"/><Relationship Id="rId4" Type="http://schemas.openxmlformats.org/officeDocument/2006/relationships/hyperlink" Target="http://www.econclassroom.com/?p=3165"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fvWk_l66mkA?version=3&amp;hl=en_US&amp;rel=0" TargetMode="External"/><Relationship Id="rId5" Type="http://schemas.openxmlformats.org/officeDocument/2006/relationships/image" Target="../media/image3.png"/><Relationship Id="rId4" Type="http://schemas.openxmlformats.org/officeDocument/2006/relationships/hyperlink" Target="http://www.econclassroom.com/?p=315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ZdGnhusKnRU?version=3&amp;hl=en_US&amp;rel=0" TargetMode="External"/><Relationship Id="rId5" Type="http://schemas.openxmlformats.org/officeDocument/2006/relationships/image" Target="../media/image3.png"/><Relationship Id="rId4" Type="http://schemas.openxmlformats.org/officeDocument/2006/relationships/hyperlink" Target="http://www.econclassroom.com/?p=263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dirty="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953000" y="263723"/>
            <a:ext cx="3048000" cy="307777"/>
          </a:xfrm>
          <a:prstGeom prst="rect">
            <a:avLst/>
          </a:prstGeom>
          <a:noFill/>
        </p:spPr>
        <p:txBody>
          <a:bodyPr vert="horz" wrap="square" rtlCol="0">
            <a:spAutoFit/>
          </a:bodyPr>
          <a:lstStyle/>
          <a:p>
            <a:pPr algn="ctr"/>
            <a:r>
              <a:rPr lang="en-US" sz="1400" i="1" dirty="0" smtClean="0">
                <a:latin typeface="Lucida Sans - 24"/>
              </a:rPr>
              <a:t>U</a:t>
            </a:r>
            <a:r>
              <a:rPr lang="en-US" sz="1400" i="1" dirty="0" smtClean="0">
                <a:latin typeface="Lucida Sans - 20"/>
              </a:rPr>
              <a:t>nit Overview</a:t>
            </a:r>
            <a:endParaRPr lang="en-US" sz="1400" i="1" dirty="0">
              <a:latin typeface="Lucida Sans - 20"/>
            </a:endParaRPr>
          </a:p>
        </p:txBody>
      </p:sp>
      <p:graphicFrame>
        <p:nvGraphicFramePr>
          <p:cNvPr id="19" name="Table 18"/>
          <p:cNvGraphicFramePr>
            <a:graphicFrameLocks noGrp="1"/>
          </p:cNvGraphicFramePr>
          <p:nvPr>
            <p:extLst>
              <p:ext uri="{D42A27DB-BD31-4B8C-83A1-F6EECF244321}">
                <p14:modId xmlns:p14="http://schemas.microsoft.com/office/powerpoint/2010/main" val="1690988088"/>
              </p:ext>
            </p:extLst>
          </p:nvPr>
        </p:nvGraphicFramePr>
        <p:xfrm>
          <a:off x="152400" y="880533"/>
          <a:ext cx="6705600" cy="4567768"/>
        </p:xfrm>
        <a:graphic>
          <a:graphicData uri="http://schemas.openxmlformats.org/drawingml/2006/table">
            <a:tbl>
              <a:tblPr firstRow="1" bandRow="1">
                <a:tableStyleId>{5C22544A-7EE6-4342-B048-85BDC9FD1C3A}</a:tableStyleId>
              </a:tblPr>
              <a:tblGrid>
                <a:gridCol w="6705600"/>
              </a:tblGrid>
              <a:tr h="1493709">
                <a:tc>
                  <a:txBody>
                    <a:bodyPr/>
                    <a:lstStyle/>
                    <a:p>
                      <a:r>
                        <a:rPr lang="en-US" sz="2000" b="1" dirty="0" smtClean="0">
                          <a:solidFill>
                            <a:srgbClr val="0000FF"/>
                          </a:solidFill>
                          <a:latin typeface="+mn-lt"/>
                          <a:cs typeface="Arial" pitchFamily="34" charset="0"/>
                        </a:rPr>
                        <a:t>The Circular Flow Model of income</a:t>
                      </a:r>
                      <a:endParaRPr lang="en-US" sz="2000" b="1" dirty="0">
                        <a:solidFill>
                          <a:schemeClr val="tx1"/>
                        </a:solidFill>
                        <a:latin typeface="+mn-lt"/>
                        <a:cs typeface="Arial" pitchFamily="34" charset="0"/>
                      </a:endParaRPr>
                    </a:p>
                    <a:p>
                      <a:pPr marL="285750" indent="-285750">
                        <a:buFont typeface="Arial" pitchFamily="34" charset="0"/>
                        <a:buChar char="•"/>
                      </a:pPr>
                      <a:r>
                        <a:rPr lang="en-US" sz="1700" b="0" baseline="0" dirty="0" smtClean="0">
                          <a:solidFill>
                            <a:schemeClr val="tx1"/>
                          </a:solidFill>
                          <a:latin typeface="+mn-lt"/>
                          <a:cs typeface="Arial" pitchFamily="34" charset="0"/>
                        </a:rPr>
                        <a:t>Explain why the total income and total expenditures in an economy are the same</a:t>
                      </a:r>
                    </a:p>
                    <a:p>
                      <a:pPr marL="285750" indent="-285750">
                        <a:buFont typeface="Arial" pitchFamily="34" charset="0"/>
                        <a:buChar char="•"/>
                      </a:pPr>
                      <a:r>
                        <a:rPr lang="en-US" sz="1700" b="0" baseline="0" dirty="0" smtClean="0">
                          <a:solidFill>
                            <a:schemeClr val="tx1"/>
                          </a:solidFill>
                          <a:latin typeface="+mn-lt"/>
                          <a:cs typeface="Arial" pitchFamily="34" charset="0"/>
                        </a:rPr>
                        <a:t>Distinguish between leakages and injections from and into the circular flow.</a:t>
                      </a:r>
                    </a:p>
                  </a:txBody>
                  <a:tcPr marT="26458" marB="2645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46105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b="1" dirty="0" smtClean="0">
                          <a:solidFill>
                            <a:srgbClr val="0000FF"/>
                          </a:solidFill>
                          <a:latin typeface="+mn-lt"/>
                          <a:cs typeface="Arial" pitchFamily="34" charset="0"/>
                        </a:rPr>
                        <a:t>Measures of Economic Activity</a:t>
                      </a:r>
                      <a:endParaRPr lang="en-US" sz="1800" b="1" dirty="0" smtClean="0">
                        <a:solidFill>
                          <a:schemeClr val="tx1"/>
                        </a:solidFill>
                        <a:latin typeface="+mn-lt"/>
                        <a:cs typeface="Arial"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GDP as a measure of economic activity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Three approaches to measuring GDP, output, expenditure and income</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Per capita GDP</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Calculating real GDP from data using a deflator</a:t>
                      </a:r>
                    </a:p>
                  </a:txBody>
                  <a:tcPr marT="26458" marB="2645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613009">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b="1" dirty="0" smtClean="0">
                          <a:solidFill>
                            <a:srgbClr val="0000FF"/>
                          </a:solidFill>
                          <a:latin typeface="+mn-lt"/>
                          <a:cs typeface="Arial" pitchFamily="34" charset="0"/>
                        </a:rPr>
                        <a:t>The Business Cycle</a:t>
                      </a:r>
                      <a:endParaRPr lang="en-US" sz="1800" b="1" dirty="0" smtClean="0">
                        <a:solidFill>
                          <a:schemeClr val="tx1"/>
                        </a:solidFill>
                        <a:latin typeface="+mn-lt"/>
                        <a:cs typeface="Arial"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Short-term and long-term fluctuations </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700" b="0" baseline="0" dirty="0" smtClean="0">
                          <a:solidFill>
                            <a:schemeClr val="tx1"/>
                          </a:solidFill>
                          <a:latin typeface="+mn-lt"/>
                          <a:cs typeface="Arial" pitchFamily="34" charset="0"/>
                        </a:rPr>
                        <a:t>Long-run trend</a:t>
                      </a:r>
                    </a:p>
                  </a:txBody>
                  <a:tcPr marT="26458" marB="2645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942890987"/>
              </p:ext>
            </p:extLst>
          </p:nvPr>
        </p:nvGraphicFramePr>
        <p:xfrm>
          <a:off x="6934200" y="906002"/>
          <a:ext cx="2057400" cy="4542298"/>
        </p:xfrm>
        <a:graphic>
          <a:graphicData uri="http://schemas.openxmlformats.org/drawingml/2006/table">
            <a:tbl>
              <a:tblPr firstRow="1" bandRow="1">
                <a:tableStyleId>{5C22544A-7EE6-4342-B048-85BDC9FD1C3A}</a:tableStyleId>
              </a:tblPr>
              <a:tblGrid>
                <a:gridCol w="2057400"/>
              </a:tblGrid>
              <a:tr h="45422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GDP and its Determinants </a:t>
                      </a:r>
                      <a:r>
                        <a:rPr lang="en-US" sz="1600" b="0" baseline="0" dirty="0" smtClean="0">
                          <a:solidFill>
                            <a:srgbClr val="FF3300"/>
                          </a:solidFill>
                          <a:latin typeface="+mn-lt"/>
                          <a:cs typeface="Calibri" pitchFamily="34" charset="0"/>
                        </a:rPr>
                        <a:t>Online:</a:t>
                      </a:r>
                    </a:p>
                    <a:p>
                      <a:r>
                        <a:rPr lang="en-US" sz="1600" b="0" i="0" u="none" strike="noStrike" kern="1200" dirty="0" smtClean="0">
                          <a:solidFill>
                            <a:schemeClr val="tx1"/>
                          </a:solidFill>
                          <a:effectLst/>
                          <a:latin typeface="+mn-lt"/>
                          <a:ea typeface="+mn-ea"/>
                          <a:cs typeface="+mn-cs"/>
                          <a:hlinkClick r:id="rId3"/>
                        </a:rPr>
                        <a:t>Circular Flow Model</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4"/>
                        </a:rPr>
                        <a:t>Business Cycle</a:t>
                      </a:r>
                      <a:endParaRPr lang="en-US" sz="1600" b="0" i="0" kern="1200" dirty="0" smtClean="0">
                        <a:solidFill>
                          <a:schemeClr val="tx1"/>
                        </a:solidFill>
                        <a:effectLst/>
                        <a:latin typeface="+mn-lt"/>
                        <a:ea typeface="+mn-ea"/>
                        <a:cs typeface="+mn-cs"/>
                      </a:endParaRPr>
                    </a:p>
                    <a:p>
                      <a:r>
                        <a:rPr lang="en-US" sz="1600" b="0" i="0" u="none" strike="noStrike" kern="1200" dirty="0" smtClean="0">
                          <a:solidFill>
                            <a:schemeClr val="tx1"/>
                          </a:solidFill>
                          <a:effectLst/>
                          <a:latin typeface="+mn-lt"/>
                          <a:ea typeface="+mn-ea"/>
                          <a:cs typeface="+mn-cs"/>
                          <a:hlinkClick r:id="rId5"/>
                        </a:rPr>
                        <a:t>GDP</a:t>
                      </a:r>
                      <a:endParaRPr lang="en-US" sz="16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sng" kern="1200" dirty="0" smtClean="0">
                          <a:solidFill>
                            <a:schemeClr val="tx1"/>
                          </a:solidFill>
                          <a:effectLst/>
                          <a:latin typeface="+mn-lt"/>
                          <a:ea typeface="+mn-ea"/>
                          <a:cs typeface="+mn-cs"/>
                          <a:hlinkClick r:id="rId6"/>
                        </a:rPr>
                        <a:t>GDP and its Determinants Video Lessons</a:t>
                      </a:r>
                      <a:endParaRPr lang="en-US" sz="1600" b="0" i="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Practice</a:t>
                      </a:r>
                      <a:r>
                        <a:rPr lang="en-US" sz="1600" b="0" baseline="0" dirty="0" smtClean="0">
                          <a:solidFill>
                            <a:schemeClr val="tx1"/>
                          </a:solidFill>
                          <a:latin typeface="+mn-lt"/>
                          <a:hlinkClick r:id="rId7"/>
                        </a:rPr>
                        <a:t> 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8"/>
                        </a:rPr>
                        <a:t>Macroeconomics Glossary</a:t>
                      </a:r>
                      <a:endParaRPr lang="en-US" sz="1600" b="0" dirty="0" smtClean="0">
                        <a:solidFill>
                          <a:schemeClr val="tx1"/>
                        </a:solidFill>
                        <a:latin typeface="+mn-lt"/>
                      </a:endParaRPr>
                    </a:p>
                  </a:txBody>
                  <a:tcPr marT="18373" marB="18373">
                    <a:solidFill>
                      <a:schemeClr val="bg1">
                        <a:lumMod val="65000"/>
                        <a:alpha val="22000"/>
                      </a:schemeClr>
                    </a:solidFill>
                  </a:tcPr>
                </a:tc>
              </a:tr>
            </a:tbl>
          </a:graphicData>
        </a:graphic>
      </p:graphicFrame>
    </p:spTree>
    <p:extLst>
      <p:ext uri="{BB962C8B-B14F-4D97-AF65-F5344CB8AC3E}">
        <p14:creationId xmlns:p14="http://schemas.microsoft.com/office/powerpoint/2010/main" val="1166100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17" name="Table 16"/>
          <p:cNvGraphicFramePr>
            <a:graphicFrameLocks noGrp="1"/>
          </p:cNvGraphicFramePr>
          <p:nvPr>
            <p:extLst>
              <p:ext uri="{D42A27DB-BD31-4B8C-83A1-F6EECF244321}">
                <p14:modId xmlns:p14="http://schemas.microsoft.com/office/powerpoint/2010/main" val="1277737136"/>
              </p:ext>
            </p:extLst>
          </p:nvPr>
        </p:nvGraphicFramePr>
        <p:xfrm>
          <a:off x="0" y="2125980"/>
          <a:ext cx="9144000" cy="3550920"/>
        </p:xfrm>
        <a:graphic>
          <a:graphicData uri="http://schemas.openxmlformats.org/drawingml/2006/table">
            <a:tbl>
              <a:tblPr firstRow="1" bandRow="1">
                <a:tableStyleId>{BC89EF96-8CEA-46FF-86C4-4CE0E7609802}</a:tableStyleId>
              </a:tblPr>
              <a:tblGrid>
                <a:gridCol w="9144000"/>
              </a:tblGrid>
              <a:tr h="309033">
                <a:tc>
                  <a:txBody>
                    <a:bodyPr/>
                    <a:lstStyle/>
                    <a:p>
                      <a:pPr algn="ctr"/>
                      <a:r>
                        <a:rPr lang="en-US" sz="1800" dirty="0" smtClean="0">
                          <a:solidFill>
                            <a:srgbClr val="FF0000"/>
                          </a:solidFill>
                        </a:rPr>
                        <a:t>Government Purchases (of consumption goods and capital goods) - (G)</a:t>
                      </a:r>
                      <a:endParaRPr lang="en-US" sz="1800" dirty="0">
                        <a:solidFill>
                          <a:srgbClr val="FF0000"/>
                        </a:solidFill>
                        <a:latin typeface="Arial" pitchFamily="34" charset="0"/>
                        <a:cs typeface="Arial" pitchFamily="34" charset="0"/>
                      </a:endParaRPr>
                    </a:p>
                  </a:txBody>
                  <a:tcPr marT="38100" marB="38100"/>
                </a:tc>
              </a:tr>
              <a:tr h="990600">
                <a:tc>
                  <a:txBody>
                    <a:bodyPr/>
                    <a:lstStyle/>
                    <a:p>
                      <a:pPr marL="684213" indent="-285750">
                        <a:buFont typeface="Arial" pitchFamily="34" charset="0"/>
                        <a:buChar char="•"/>
                      </a:pPr>
                      <a:r>
                        <a:rPr lang="en-US" sz="1800" dirty="0" smtClean="0"/>
                        <a:t>Includes spending by all levels of government (federal, state and local).</a:t>
                      </a:r>
                    </a:p>
                    <a:p>
                      <a:pPr marL="684213" indent="-285750">
                        <a:buFont typeface="Arial" pitchFamily="34" charset="0"/>
                        <a:buChar char="•"/>
                      </a:pPr>
                      <a:r>
                        <a:rPr lang="en-US" sz="1800" dirty="0" smtClean="0"/>
                        <a:t>Includes all direct purchases of resources (labor in particular).</a:t>
                      </a:r>
                    </a:p>
                    <a:p>
                      <a:pPr marL="684213" indent="-285750">
                        <a:buFont typeface="Arial" pitchFamily="34" charset="0"/>
                        <a:buChar char="•"/>
                      </a:pPr>
                      <a:r>
                        <a:rPr lang="en-US" sz="1800" dirty="0" smtClean="0"/>
                        <a:t>This entry excludes transfer payments since these outlays do not reflect current production.</a:t>
                      </a:r>
                      <a:endParaRPr lang="en-US" sz="1800" dirty="0">
                        <a:solidFill>
                          <a:schemeClr val="tx1"/>
                        </a:solidFill>
                        <a:latin typeface="Arial" pitchFamily="34" charset="0"/>
                        <a:cs typeface="Arial" pitchFamily="34" charset="0"/>
                      </a:endParaRPr>
                    </a:p>
                  </a:txBody>
                  <a:tcPr marT="38100" marB="38100"/>
                </a:tc>
              </a:tr>
              <a:tr h="309033">
                <a:tc>
                  <a:txBody>
                    <a:bodyPr/>
                    <a:lstStyle/>
                    <a:p>
                      <a:pPr marL="280988"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800" b="1" dirty="0" smtClean="0">
                          <a:solidFill>
                            <a:srgbClr val="FF0000"/>
                          </a:solidFill>
                        </a:rPr>
                        <a:t>Net Exports- (</a:t>
                      </a:r>
                      <a:r>
                        <a:rPr lang="en-US" sz="1800" b="1" dirty="0" err="1" smtClean="0">
                          <a:solidFill>
                            <a:srgbClr val="FF0000"/>
                          </a:solidFill>
                        </a:rPr>
                        <a:t>Xn</a:t>
                      </a:r>
                      <a:r>
                        <a:rPr lang="en-US" sz="1800" b="1" dirty="0" smtClean="0">
                          <a:solidFill>
                            <a:srgbClr val="FF0000"/>
                          </a:solidFill>
                        </a:rPr>
                        <a:t>)</a:t>
                      </a:r>
                      <a:endParaRPr lang="en-US" sz="1800" b="1" dirty="0">
                        <a:solidFill>
                          <a:srgbClr val="FF0000"/>
                        </a:solidFill>
                        <a:latin typeface="Arial" pitchFamily="34" charset="0"/>
                        <a:cs typeface="Arial" pitchFamily="34" charset="0"/>
                      </a:endParaRPr>
                    </a:p>
                  </a:txBody>
                  <a:tcPr marT="38100" marB="38100"/>
                </a:tc>
              </a:tr>
              <a:tr h="1676400">
                <a:tc>
                  <a:txBody>
                    <a:bodyPr/>
                    <a:lstStyle/>
                    <a:p>
                      <a:pPr marL="684213" indent="-285750">
                        <a:buFont typeface="Arial" pitchFamily="34" charset="0"/>
                        <a:buChar char="•"/>
                      </a:pPr>
                      <a:r>
                        <a:rPr lang="en-US" sz="1800" dirty="0" smtClean="0"/>
                        <a:t>All spending on goods produced in the U.S. must be included in GDP, whether the purchase is made here or abroad.</a:t>
                      </a:r>
                    </a:p>
                    <a:p>
                      <a:pPr marL="684213" indent="-285750">
                        <a:buFont typeface="Arial" pitchFamily="34" charset="0"/>
                        <a:buChar char="•"/>
                      </a:pPr>
                      <a:r>
                        <a:rPr lang="en-US" sz="1800" dirty="0" smtClean="0"/>
                        <a:t>Often goods purchased  and measured in the U.S. are produced elsewhere (Imports).</a:t>
                      </a:r>
                    </a:p>
                    <a:p>
                      <a:pPr marL="684213" indent="-285750">
                        <a:buFont typeface="Arial" pitchFamily="34" charset="0"/>
                        <a:buChar char="•"/>
                      </a:pPr>
                      <a:r>
                        <a:rPr lang="en-US" sz="1800" dirty="0" smtClean="0"/>
                        <a:t>Therefore, net exports, (</a:t>
                      </a:r>
                      <a:r>
                        <a:rPr lang="en-US" sz="1800" dirty="0" err="1" smtClean="0"/>
                        <a:t>Xn</a:t>
                      </a:r>
                      <a:r>
                        <a:rPr lang="en-US" sz="1800" dirty="0" smtClean="0"/>
                        <a:t>) is the difference:  (exports - imports) and can be either a positive or negative number depending on which is the larger amount.</a:t>
                      </a:r>
                      <a:endParaRPr lang="en-US" sz="1800" dirty="0" smtClean="0">
                        <a:solidFill>
                          <a:schemeClr val="tx1"/>
                        </a:solidFill>
                        <a:latin typeface="Arial" pitchFamily="34" charset="0"/>
                        <a:cs typeface="Arial" pitchFamily="34" charset="0"/>
                      </a:endParaRPr>
                    </a:p>
                  </a:txBody>
                  <a:tcPr marT="38100" marB="38100"/>
                </a:tc>
              </a:tr>
            </a:tbl>
          </a:graphicData>
        </a:graphic>
      </p:graphicFrame>
      <p:sp>
        <p:nvSpPr>
          <p:cNvPr id="11" name="TextBox 10"/>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Components of GDP</a:t>
            </a:r>
          </a:p>
          <a:p>
            <a:r>
              <a:rPr lang="en-US" dirty="0" smtClean="0"/>
              <a:t>The expenditure approach to measuring GDP measures the total spending on a nation’s output by households, firms, the government and foreigners. The four types of spending are outlined below: </a:t>
            </a:r>
          </a:p>
        </p:txBody>
      </p:sp>
      <p:sp>
        <p:nvSpPr>
          <p:cNvPr id="13" name="TextBox 12"/>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2085509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4893647"/>
          </a:xfrm>
          <a:prstGeom prst="rect">
            <a:avLst/>
          </a:prstGeom>
          <a:noFill/>
        </p:spPr>
        <p:txBody>
          <a:bodyPr wrap="square" rtlCol="0">
            <a:spAutoFit/>
          </a:bodyPr>
          <a:lstStyle/>
          <a:p>
            <a:r>
              <a:rPr lang="en-US" sz="2400" dirty="0" smtClean="0">
                <a:solidFill>
                  <a:srgbClr val="FF0000"/>
                </a:solidFill>
              </a:rPr>
              <a:t>Nominal GDP and Real GDP</a:t>
            </a:r>
          </a:p>
          <a:p>
            <a:pPr marL="0" lvl="1"/>
            <a:r>
              <a:rPr lang="en-US" dirty="0"/>
              <a:t>Nominal GDP measures the value of a nation’s output produced in a year, expressed in the value of the prices charged for that year. </a:t>
            </a:r>
            <a:endParaRPr lang="en-US" dirty="0" smtClean="0"/>
          </a:p>
          <a:p>
            <a:pPr marL="285750" lvl="1" indent="-285750">
              <a:buFont typeface="Arial" pitchFamily="34" charset="0"/>
              <a:buChar char="•"/>
            </a:pPr>
            <a:r>
              <a:rPr lang="en-US" dirty="0" smtClean="0"/>
              <a:t>But </a:t>
            </a:r>
            <a:r>
              <a:rPr lang="en-US" dirty="0"/>
              <a:t>if the average price level of a nation’s output increases in a year, the </a:t>
            </a:r>
            <a:r>
              <a:rPr lang="en-US" i="1" dirty="0"/>
              <a:t>nominal GDP </a:t>
            </a:r>
            <a:r>
              <a:rPr lang="en-US" dirty="0"/>
              <a:t>could increase even if the actual </a:t>
            </a:r>
            <a:r>
              <a:rPr lang="en-US" i="1" dirty="0"/>
              <a:t>amount</a:t>
            </a:r>
            <a:r>
              <a:rPr lang="en-US" dirty="0"/>
              <a:t> of output does not change, since everything will </a:t>
            </a:r>
            <a:r>
              <a:rPr lang="en-US" i="1" dirty="0"/>
              <a:t>appear</a:t>
            </a:r>
            <a:r>
              <a:rPr lang="en-US" dirty="0"/>
              <a:t> more expensive at higher prices</a:t>
            </a:r>
            <a:r>
              <a:rPr lang="en-US" dirty="0" smtClean="0"/>
              <a:t>.</a:t>
            </a:r>
          </a:p>
          <a:p>
            <a:pPr marL="285750" lvl="1" indent="-285750">
              <a:buFont typeface="Arial" pitchFamily="34" charset="0"/>
              <a:buChar char="•"/>
            </a:pPr>
            <a:r>
              <a:rPr lang="en-US" dirty="0"/>
              <a:t>To determine the change in the </a:t>
            </a:r>
            <a:r>
              <a:rPr lang="en-US" i="1" dirty="0"/>
              <a:t>real GDP, </a:t>
            </a:r>
            <a:r>
              <a:rPr lang="en-US" dirty="0"/>
              <a:t>(the actual output of a nation adjusted for changes in the price level), economists must </a:t>
            </a:r>
            <a:r>
              <a:rPr lang="en-US" dirty="0" smtClean="0"/>
              <a:t>measure the value of a nation’s output in one year using the price level from a base year.</a:t>
            </a:r>
          </a:p>
          <a:p>
            <a:pPr marL="742950" lvl="2" indent="-285750">
              <a:buFont typeface="Wingdings" pitchFamily="2" charset="2"/>
              <a:buChar char="Ø"/>
            </a:pPr>
            <a:r>
              <a:rPr lang="en-US" dirty="0" smtClean="0"/>
              <a:t>In </a:t>
            </a:r>
            <a:r>
              <a:rPr lang="en-US" dirty="0"/>
              <a:t>the case of the price level </a:t>
            </a:r>
            <a:r>
              <a:rPr lang="en-US" i="1" dirty="0"/>
              <a:t>increasing </a:t>
            </a:r>
            <a:r>
              <a:rPr lang="en-US" dirty="0"/>
              <a:t>(inflation): </a:t>
            </a:r>
            <a:r>
              <a:rPr lang="en-US" dirty="0" smtClean="0"/>
              <a:t>real GDP will be lower than the nominal GDP</a:t>
            </a:r>
          </a:p>
          <a:p>
            <a:pPr marL="742950" lvl="2" indent="-285750">
              <a:buFont typeface="Wingdings" pitchFamily="2" charset="2"/>
              <a:buChar char="Ø"/>
            </a:pPr>
            <a:r>
              <a:rPr lang="en-US" dirty="0" smtClean="0"/>
              <a:t>In </a:t>
            </a:r>
            <a:r>
              <a:rPr lang="en-US" dirty="0"/>
              <a:t>the case of the price level </a:t>
            </a:r>
            <a:r>
              <a:rPr lang="en-US" i="1" dirty="0"/>
              <a:t>decreasing </a:t>
            </a:r>
            <a:r>
              <a:rPr lang="en-US" dirty="0"/>
              <a:t>(deflation): </a:t>
            </a:r>
            <a:r>
              <a:rPr lang="en-US" dirty="0" smtClean="0"/>
              <a:t>real GDP will be higher than the nominal GDP</a:t>
            </a:r>
            <a:endParaRPr lang="en-US" sz="1400" dirty="0"/>
          </a:p>
          <a:p>
            <a:pPr marL="0" lvl="1"/>
            <a:endParaRPr lang="en-US" dirty="0" smtClean="0"/>
          </a:p>
          <a:p>
            <a:pPr marL="0" lvl="1"/>
            <a:r>
              <a:rPr lang="en-US" b="1" i="1" dirty="0" smtClean="0">
                <a:solidFill>
                  <a:srgbClr val="FF0000"/>
                </a:solidFill>
              </a:rPr>
              <a:t>Real GDP </a:t>
            </a:r>
            <a:r>
              <a:rPr lang="en-US" i="1" dirty="0" smtClean="0">
                <a:solidFill>
                  <a:srgbClr val="FF0000"/>
                </a:solidFill>
              </a:rPr>
              <a:t>= the value of a nation’s output in a particular year adjusted for changes in the price level from a base year. Offers a more accurate measure of actual quantity of goods and services a nation’s produces because it adjusts for price changes.</a:t>
            </a:r>
            <a:endParaRPr lang="en-US" i="1" dirty="0">
              <a:solidFill>
                <a:srgbClr val="FF0000"/>
              </a:solidFill>
            </a:endParaRPr>
          </a:p>
        </p:txBody>
      </p:sp>
      <p:sp>
        <p:nvSpPr>
          <p:cNvPr id="8" name="TextBox 7"/>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804814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4" name="TextBox 3"/>
              <p:cNvSpPr txBox="1"/>
              <p:nvPr/>
            </p:nvSpPr>
            <p:spPr>
              <a:xfrm>
                <a:off x="0" y="697260"/>
                <a:ext cx="4343400" cy="5093830"/>
              </a:xfrm>
              <a:prstGeom prst="rect">
                <a:avLst/>
              </a:prstGeom>
              <a:noFill/>
            </p:spPr>
            <p:txBody>
              <a:bodyPr wrap="square" rtlCol="0">
                <a:spAutoFit/>
              </a:bodyPr>
              <a:lstStyle/>
              <a:p>
                <a:r>
                  <a:rPr lang="en-US" sz="2400" dirty="0" smtClean="0">
                    <a:solidFill>
                      <a:srgbClr val="FF0000"/>
                    </a:solidFill>
                  </a:rPr>
                  <a:t>Nominal GDP and Real GDP</a:t>
                </a:r>
              </a:p>
              <a:p>
                <a:pPr marL="0" lvl="1"/>
                <a:r>
                  <a:rPr lang="en-US" dirty="0" smtClean="0"/>
                  <a:t>To adjust a nation’s nominal GDP in one year to its real GDP, we must measure the value of output using prices from a base year.</a:t>
                </a:r>
                <a:r>
                  <a:rPr lang="en-US" dirty="0"/>
                  <a:t> </a:t>
                </a:r>
                <a:endParaRPr lang="en-US" dirty="0" smtClean="0"/>
              </a:p>
              <a:p>
                <a:pPr marL="0" lvl="1"/>
                <a:endParaRPr lang="en-US" dirty="0" smtClean="0"/>
              </a:p>
              <a:p>
                <a:pPr marL="0" lvl="1"/>
                <a:r>
                  <a:rPr lang="en-US" sz="1600" i="1" dirty="0" smtClean="0"/>
                  <a:t>Consider the country seen here. If we want to know the 2010 real GDP with 2009 as a base year, we must find the value of 2010’s output in 2009 prices.</a:t>
                </a:r>
              </a:p>
              <a:p>
                <a:pPr marL="285750" lvl="1" indent="-285750">
                  <a:buFont typeface="Arial" pitchFamily="34" charset="0"/>
                  <a:buChar char="•"/>
                </a:pPr>
                <a:r>
                  <a:rPr lang="en-US" sz="1600" i="1" dirty="0" smtClean="0"/>
                  <a:t>12 cheeses at $2 = $24</a:t>
                </a:r>
              </a:p>
              <a:p>
                <a:pPr marL="285750" lvl="1" indent="-285750">
                  <a:buFont typeface="Arial" pitchFamily="34" charset="0"/>
                  <a:buChar char="•"/>
                </a:pPr>
                <a:r>
                  <a:rPr lang="en-US" sz="1600" i="1" dirty="0" smtClean="0"/>
                  <a:t>25 chocolates at $2 = $50</a:t>
                </a:r>
              </a:p>
              <a:p>
                <a:pPr marL="285750" lvl="1" indent="-285750">
                  <a:buFont typeface="Arial" pitchFamily="34" charset="0"/>
                  <a:buChar char="•"/>
                </a:pPr>
                <a:r>
                  <a:rPr lang="en-US" sz="1600" i="1" dirty="0" smtClean="0"/>
                  <a:t>5 watches at $10 = $50</a:t>
                </a:r>
              </a:p>
              <a:p>
                <a:pPr marL="285750" lvl="1" indent="-285750">
                  <a:buFont typeface="Arial" pitchFamily="34" charset="0"/>
                  <a:buChar char="•"/>
                </a:pPr>
                <a:r>
                  <a:rPr lang="en-US" sz="1600" b="1" i="1" dirty="0" smtClean="0">
                    <a:solidFill>
                      <a:srgbClr val="FF0000"/>
                    </a:solidFill>
                  </a:rPr>
                  <a:t>2010 real GDP = $124</a:t>
                </a:r>
              </a:p>
              <a:p>
                <a:pPr marL="0" lvl="1"/>
                <a14:m>
                  <m:oMathPara xmlns:m="http://schemas.openxmlformats.org/officeDocument/2006/math">
                    <m:oMathParaPr>
                      <m:jc m:val="centerGroup"/>
                    </m:oMathParaPr>
                    <m:oMath xmlns:m="http://schemas.openxmlformats.org/officeDocument/2006/math">
                      <m:r>
                        <a:rPr lang="en-US" sz="1600" b="0" i="1" smtClean="0">
                          <a:solidFill>
                            <a:srgbClr val="0000CC"/>
                          </a:solidFill>
                          <a:latin typeface="Cambria Math"/>
                        </a:rPr>
                        <m:t>𝑇h𝑒</m:t>
                      </m:r>
                      <m:r>
                        <a:rPr lang="en-US" sz="1600" b="0" i="1" smtClean="0">
                          <a:solidFill>
                            <a:srgbClr val="0000CC"/>
                          </a:solidFill>
                          <a:latin typeface="Cambria Math"/>
                        </a:rPr>
                        <m:t> </m:t>
                      </m:r>
                      <m:r>
                        <a:rPr lang="en-US" sz="1600" b="0" i="1" smtClean="0">
                          <a:solidFill>
                            <a:srgbClr val="0000CC"/>
                          </a:solidFill>
                          <a:latin typeface="Cambria Math"/>
                        </a:rPr>
                        <m:t>𝐺𝐷𝑃</m:t>
                      </m:r>
                      <m:r>
                        <a:rPr lang="en-US" sz="1600" b="0" i="1" smtClean="0">
                          <a:solidFill>
                            <a:srgbClr val="0000CC"/>
                          </a:solidFill>
                          <a:latin typeface="Cambria Math"/>
                        </a:rPr>
                        <m:t> </m:t>
                      </m:r>
                      <m:r>
                        <a:rPr lang="en-US" sz="1600" b="0" i="1" smtClean="0">
                          <a:solidFill>
                            <a:srgbClr val="0000CC"/>
                          </a:solidFill>
                          <a:latin typeface="Cambria Math"/>
                        </a:rPr>
                        <m:t>𝐷𝑒𝑓𝑙𝑎𝑡𝑜𝑟</m:t>
                      </m:r>
                      <m:r>
                        <a:rPr lang="en-US" sz="1600" b="0" i="1" smtClean="0">
                          <a:solidFill>
                            <a:srgbClr val="0000CC"/>
                          </a:solidFill>
                          <a:latin typeface="Cambria Math"/>
                        </a:rPr>
                        <m:t>= </m:t>
                      </m:r>
                      <m:f>
                        <m:fPr>
                          <m:ctrlPr>
                            <a:rPr lang="en-US" sz="1600" i="1" smtClean="0">
                              <a:solidFill>
                                <a:srgbClr val="0000CC"/>
                              </a:solidFill>
                              <a:latin typeface="Cambria Math"/>
                            </a:rPr>
                          </m:ctrlPr>
                        </m:fPr>
                        <m:num>
                          <m:r>
                            <a:rPr lang="en-US" sz="1600" b="0" i="1" smtClean="0">
                              <a:solidFill>
                                <a:srgbClr val="0000CC"/>
                              </a:solidFill>
                              <a:latin typeface="Cambria Math"/>
                            </a:rPr>
                            <m:t>𝑁𝑜𝑚𝑖𝑛𝑎𝑙</m:t>
                          </m:r>
                          <m:r>
                            <a:rPr lang="en-US" sz="1600" b="0" i="1" smtClean="0">
                              <a:solidFill>
                                <a:srgbClr val="0000CC"/>
                              </a:solidFill>
                              <a:latin typeface="Cambria Math"/>
                            </a:rPr>
                            <m:t> </m:t>
                          </m:r>
                          <m:r>
                            <a:rPr lang="en-US" sz="1600" b="0" i="1" smtClean="0">
                              <a:solidFill>
                                <a:srgbClr val="0000CC"/>
                              </a:solidFill>
                              <a:latin typeface="Cambria Math"/>
                            </a:rPr>
                            <m:t>𝐺𝐷𝑃</m:t>
                          </m:r>
                        </m:num>
                        <m:den>
                          <m:r>
                            <a:rPr lang="en-US" sz="1600" b="0" i="1" smtClean="0">
                              <a:solidFill>
                                <a:srgbClr val="0000CC"/>
                              </a:solidFill>
                              <a:latin typeface="Cambria Math"/>
                            </a:rPr>
                            <m:t>𝑅𝑒𝑎𝑙</m:t>
                          </m:r>
                          <m:r>
                            <a:rPr lang="en-US" sz="1600" b="0" i="1" smtClean="0">
                              <a:solidFill>
                                <a:srgbClr val="0000CC"/>
                              </a:solidFill>
                              <a:latin typeface="Cambria Math"/>
                            </a:rPr>
                            <m:t> </m:t>
                          </m:r>
                          <m:r>
                            <a:rPr lang="en-US" sz="1600" b="0" i="1" smtClean="0">
                              <a:solidFill>
                                <a:srgbClr val="0000CC"/>
                              </a:solidFill>
                              <a:latin typeface="Cambria Math"/>
                            </a:rPr>
                            <m:t>𝐺𝐷𝑃</m:t>
                          </m:r>
                        </m:den>
                      </m:f>
                    </m:oMath>
                  </m:oMathPara>
                </a14:m>
                <a:endParaRPr lang="en-US" sz="1600" i="1" dirty="0">
                  <a:solidFill>
                    <a:srgbClr val="0000CC"/>
                  </a:solidFill>
                </a:endParaRPr>
              </a:p>
              <a:p>
                <a:pPr marL="0" lvl="1"/>
                <a:endParaRPr lang="en-US" sz="1600" i="1" dirty="0" smtClean="0">
                  <a:solidFill>
                    <a:schemeClr val="tx1"/>
                  </a:solidFill>
                </a:endParaRPr>
              </a:p>
              <a:p>
                <a:pPr marL="285750" lvl="1" indent="-285750">
                  <a:buFont typeface="Arial" pitchFamily="34" charset="0"/>
                  <a:buChar char="•"/>
                </a:pPr>
                <a:r>
                  <a:rPr lang="en-US" sz="1600" i="1" dirty="0" smtClean="0">
                    <a:solidFill>
                      <a:schemeClr val="tx1"/>
                    </a:solidFill>
                  </a:rPr>
                  <a:t>For this country, the GDP deflator =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160</m:t>
                        </m:r>
                      </m:num>
                      <m:den>
                        <m:r>
                          <a:rPr lang="en-US" sz="1600" b="0" i="1" smtClean="0">
                            <a:solidFill>
                              <a:schemeClr val="tx1"/>
                            </a:solidFill>
                            <a:latin typeface="Cambria Math"/>
                          </a:rPr>
                          <m:t>124</m:t>
                        </m:r>
                      </m:den>
                    </m:f>
                    <m:r>
                      <a:rPr lang="en-US" sz="1600" b="0" i="1" smtClean="0">
                        <a:solidFill>
                          <a:schemeClr val="tx1"/>
                        </a:solidFill>
                        <a:latin typeface="Cambria Math"/>
                      </a:rPr>
                      <m:t>=</m:t>
                    </m:r>
                    <m:r>
                      <a:rPr lang="en-US" sz="1600" b="0" i="1" smtClean="0">
                        <a:solidFill>
                          <a:srgbClr val="FF0000"/>
                        </a:solidFill>
                        <a:latin typeface="Cambria Math"/>
                      </a:rPr>
                      <m:t>1.29</m:t>
                    </m:r>
                  </m:oMath>
                </a14:m>
                <a:endParaRPr lang="en-US" sz="1600" i="1" dirty="0" smtClean="0">
                  <a:solidFill>
                    <a:srgbClr val="FF0000"/>
                  </a:solidFill>
                </a:endParaRPr>
              </a:p>
              <a:p>
                <a:pPr marL="285750" lvl="1" indent="-285750">
                  <a:buFont typeface="Arial" pitchFamily="34" charset="0"/>
                  <a:buChar char="•"/>
                </a:pPr>
                <a:r>
                  <a:rPr lang="en-US" sz="1600" dirty="0" smtClean="0"/>
                  <a:t>With this we know that prices rose by 29% between 2009 and 2010.</a:t>
                </a:r>
                <a:endParaRPr lang="en-US" sz="1600" dirty="0" smtClean="0">
                  <a:solidFill>
                    <a:schemeClr val="tx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0" y="697260"/>
                <a:ext cx="4343400" cy="5093830"/>
              </a:xfrm>
              <a:prstGeom prst="rect">
                <a:avLst/>
              </a:prstGeom>
              <a:blipFill rotWithShape="1">
                <a:blip r:embed="rId3"/>
                <a:stretch>
                  <a:fillRect l="-2104" t="-957" r="-1543" b="-598"/>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2927965600"/>
              </p:ext>
            </p:extLst>
          </p:nvPr>
        </p:nvGraphicFramePr>
        <p:xfrm>
          <a:off x="4343400" y="871220"/>
          <a:ext cx="4800601" cy="2214880"/>
        </p:xfrm>
        <a:graphic>
          <a:graphicData uri="http://schemas.openxmlformats.org/drawingml/2006/table">
            <a:tbl>
              <a:tblPr>
                <a:tableStyleId>{284E427A-3D55-4303-BF80-6455036E1DE7}</a:tableStyleId>
              </a:tblPr>
              <a:tblGrid>
                <a:gridCol w="1066578"/>
                <a:gridCol w="965603"/>
                <a:gridCol w="826514"/>
                <a:gridCol w="1941906"/>
              </a:tblGrid>
              <a:tr h="0">
                <a:tc>
                  <a:txBody>
                    <a:bodyPr/>
                    <a:lstStyle/>
                    <a:p>
                      <a:pPr marL="0" marR="0" algn="ctr" fontAlgn="t">
                        <a:spcBef>
                          <a:spcPts val="0"/>
                        </a:spcBef>
                        <a:spcAft>
                          <a:spcPts val="0"/>
                        </a:spcAft>
                      </a:pPr>
                      <a:r>
                        <a:rPr lang="en-US" sz="1600" b="1" dirty="0" smtClean="0">
                          <a:effectLst/>
                        </a:rPr>
                        <a:t>Output</a:t>
                      </a:r>
                      <a:r>
                        <a:rPr lang="en-US" sz="1600" b="1" baseline="0" dirty="0" smtClean="0">
                          <a:effectLst/>
                        </a:rPr>
                        <a:t> </a:t>
                      </a:r>
                      <a:r>
                        <a:rPr lang="en-US" sz="1600" b="1" dirty="0" smtClean="0">
                          <a:effectLst/>
                        </a:rPr>
                        <a:t>in </a:t>
                      </a:r>
                      <a:r>
                        <a:rPr lang="en-US" sz="1600" b="1" dirty="0">
                          <a:effectLst/>
                        </a:rPr>
                        <a:t>2009</a:t>
                      </a:r>
                      <a:endParaRPr lang="en-US" sz="1600" b="1" dirty="0">
                        <a:solidFill>
                          <a:srgbClr val="17365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a:effectLst/>
                        </a:rPr>
                        <a:t>Quantity  produced in  2009</a:t>
                      </a:r>
                      <a:endParaRPr lang="en-US" sz="1600" b="1">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a:effectLst/>
                        </a:rPr>
                        <a:t>Price in 2009</a:t>
                      </a:r>
                      <a:endParaRPr lang="en-US" sz="1600" b="1">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a:effectLst/>
                        </a:rPr>
                        <a:t>Total value of  output 2009</a:t>
                      </a:r>
                      <a:endParaRPr lang="en-US" sz="1600" b="1" dirty="0">
                        <a:solidFill>
                          <a:srgbClr val="1F497D"/>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a:effectLst/>
                        </a:rPr>
                        <a:t>Cheese</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10</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2</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smtClean="0">
                          <a:effectLst/>
                        </a:rPr>
                        <a:t>20</a:t>
                      </a:r>
                      <a:r>
                        <a:rPr lang="en-US" sz="1600" dirty="0">
                          <a:effectLst/>
                        </a:rPr>
                        <a:t> </a:t>
                      </a:r>
                      <a:endParaRPr lang="en-US" sz="1600" dirty="0">
                        <a:solidFill>
                          <a:srgbClr val="1F497D"/>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a:effectLst/>
                        </a:rPr>
                        <a:t>Chocolate </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20</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2</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 </a:t>
                      </a:r>
                      <a:r>
                        <a:rPr lang="en-US" sz="1600" dirty="0" smtClean="0">
                          <a:effectLst/>
                        </a:rPr>
                        <a:t>40</a:t>
                      </a:r>
                      <a:endParaRPr lang="en-US" sz="1600" dirty="0">
                        <a:solidFill>
                          <a:srgbClr val="1F497D"/>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a:effectLst/>
                        </a:rPr>
                        <a:t>Watches                             </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5</a:t>
                      </a:r>
                      <a:endParaRPr lang="en-US" sz="1600" dirty="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10</a:t>
                      </a:r>
                      <a:endParaRPr lang="en-US" sz="160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 </a:t>
                      </a:r>
                      <a:r>
                        <a:rPr lang="en-US" sz="1600" dirty="0" smtClean="0">
                          <a:effectLst/>
                        </a:rPr>
                        <a:t>50</a:t>
                      </a:r>
                      <a:endParaRPr lang="en-US" sz="1600" dirty="0">
                        <a:solidFill>
                          <a:srgbClr val="1F497D"/>
                        </a:solidFill>
                        <a:effectLst/>
                        <a:latin typeface="Calibri"/>
                      </a:endParaRPr>
                    </a:p>
                  </a:txBody>
                  <a:tcPr marL="50800" marR="50800" marT="50800" marB="50800" anchor="ctr"/>
                </a:tc>
              </a:tr>
              <a:tr h="0">
                <a:tc gridSpan="3">
                  <a:txBody>
                    <a:bodyPr/>
                    <a:lstStyle/>
                    <a:p>
                      <a:pPr marL="0" marR="0" algn="r" fontAlgn="t">
                        <a:spcBef>
                          <a:spcPts val="0"/>
                        </a:spcBef>
                        <a:spcAft>
                          <a:spcPts val="0"/>
                        </a:spcAft>
                      </a:pPr>
                      <a:r>
                        <a:rPr lang="en-US" sz="1600" b="1" dirty="0" smtClean="0">
                          <a:solidFill>
                            <a:srgbClr val="1F497D"/>
                          </a:solidFill>
                          <a:effectLst/>
                          <a:latin typeface="Calibri"/>
                        </a:rPr>
                        <a:t>Nominal GDP: </a:t>
                      </a:r>
                      <a:endParaRPr lang="en-US" sz="1600" b="1" dirty="0">
                        <a:solidFill>
                          <a:srgbClr val="1F497D"/>
                        </a:solidFill>
                        <a:effectLst/>
                        <a:latin typeface="Calibri"/>
                      </a:endParaRPr>
                    </a:p>
                  </a:txBody>
                  <a:tcPr marL="50800" marR="50800" marT="50800" marB="50800" anchor="ctr"/>
                </a:tc>
                <a:tc hMerge="1">
                  <a:txBody>
                    <a:bodyPr/>
                    <a:lstStyle/>
                    <a:p>
                      <a:pPr marL="0" marR="0" algn="ctr" fontAlgn="t">
                        <a:spcBef>
                          <a:spcPts val="0"/>
                        </a:spcBef>
                        <a:spcAft>
                          <a:spcPts val="0"/>
                        </a:spcAft>
                      </a:pPr>
                      <a:endParaRPr lang="en-US" sz="1600" dirty="0">
                        <a:solidFill>
                          <a:srgbClr val="1F497D"/>
                        </a:solidFill>
                        <a:effectLst/>
                        <a:latin typeface="Calibri"/>
                      </a:endParaRPr>
                    </a:p>
                  </a:txBody>
                  <a:tcPr marL="50800" marR="50800" marT="50800" marB="50800" anchor="ctr"/>
                </a:tc>
                <a:tc hMerge="1">
                  <a:txBody>
                    <a:bodyPr/>
                    <a:lstStyle/>
                    <a:p>
                      <a:pPr marL="0" marR="0" algn="ctr" fontAlgn="t">
                        <a:spcBef>
                          <a:spcPts val="0"/>
                        </a:spcBef>
                        <a:spcAft>
                          <a:spcPts val="0"/>
                        </a:spcAft>
                      </a:pPr>
                      <a:endParaRPr lang="en-US" sz="1600" dirty="0">
                        <a:solidFill>
                          <a:srgbClr val="1F497D"/>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smtClean="0">
                          <a:solidFill>
                            <a:srgbClr val="1F497D"/>
                          </a:solidFill>
                          <a:effectLst/>
                          <a:latin typeface="Calibri"/>
                        </a:rPr>
                        <a:t>110</a:t>
                      </a:r>
                      <a:endParaRPr lang="en-US" sz="1600" b="1" dirty="0">
                        <a:solidFill>
                          <a:srgbClr val="1F497D"/>
                        </a:solidFill>
                        <a:effectLst/>
                        <a:latin typeface="Calibri"/>
                      </a:endParaRPr>
                    </a:p>
                  </a:txBody>
                  <a:tcPr marL="50800" marR="50800" marT="50800" marB="50800"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33740981"/>
              </p:ext>
            </p:extLst>
          </p:nvPr>
        </p:nvGraphicFramePr>
        <p:xfrm>
          <a:off x="4340351" y="3309620"/>
          <a:ext cx="4800601" cy="2214880"/>
        </p:xfrm>
        <a:graphic>
          <a:graphicData uri="http://schemas.openxmlformats.org/drawingml/2006/table">
            <a:tbl>
              <a:tblPr>
                <a:tableStyleId>{3C2FFA5D-87B4-456A-9821-1D502468CF0F}</a:tableStyleId>
              </a:tblPr>
              <a:tblGrid>
                <a:gridCol w="1066577"/>
                <a:gridCol w="965604"/>
                <a:gridCol w="826514"/>
                <a:gridCol w="1941906"/>
              </a:tblGrid>
              <a:tr h="0">
                <a:tc>
                  <a:txBody>
                    <a:bodyPr/>
                    <a:lstStyle/>
                    <a:p>
                      <a:pPr marL="0" marR="0" algn="ctr" fontAlgn="t">
                        <a:spcBef>
                          <a:spcPts val="0"/>
                        </a:spcBef>
                        <a:spcAft>
                          <a:spcPts val="0"/>
                        </a:spcAft>
                      </a:pPr>
                      <a:r>
                        <a:rPr lang="en-US" sz="1600" b="1" dirty="0" smtClean="0">
                          <a:effectLst/>
                        </a:rPr>
                        <a:t>Output in </a:t>
                      </a:r>
                      <a:r>
                        <a:rPr lang="en-US" sz="1600" b="1" dirty="0">
                          <a:effectLst/>
                        </a:rPr>
                        <a:t>2010</a:t>
                      </a:r>
                      <a:endParaRPr lang="en-US" sz="1600" b="1"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a:effectLst/>
                        </a:rPr>
                        <a:t>Quantity  produced in  2010</a:t>
                      </a:r>
                      <a:endParaRPr lang="en-US" sz="1600" b="1"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a:effectLst/>
                        </a:rPr>
                        <a:t>Price in 2010</a:t>
                      </a:r>
                      <a:endParaRPr lang="en-US" sz="1600" b="1"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a:effectLst/>
                        </a:rPr>
                        <a:t>Total value of  output 2010</a:t>
                      </a:r>
                      <a:endParaRPr lang="en-US" sz="1600" b="1" dirty="0">
                        <a:solidFill>
                          <a:srgbClr val="00B050"/>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dirty="0">
                          <a:effectLst/>
                        </a:rPr>
                        <a:t>Cheese</a:t>
                      </a:r>
                      <a:endParaRPr lang="en-US" sz="1600"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12</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2.50</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smtClean="0">
                          <a:effectLst/>
                        </a:rPr>
                        <a:t>25</a:t>
                      </a:r>
                      <a:r>
                        <a:rPr lang="en-US" sz="1600" dirty="0">
                          <a:effectLst/>
                        </a:rPr>
                        <a:t> </a:t>
                      </a:r>
                      <a:endParaRPr lang="en-US" sz="1600" dirty="0">
                        <a:solidFill>
                          <a:srgbClr val="00B050"/>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a:effectLst/>
                        </a:rPr>
                        <a:t>Chocolate </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25</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3</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 </a:t>
                      </a:r>
                      <a:r>
                        <a:rPr lang="en-US" sz="1600" dirty="0" smtClean="0">
                          <a:effectLst/>
                        </a:rPr>
                        <a:t>75</a:t>
                      </a:r>
                      <a:endParaRPr lang="en-US" sz="1600" dirty="0">
                        <a:solidFill>
                          <a:srgbClr val="00B050"/>
                        </a:solidFill>
                        <a:effectLst/>
                        <a:latin typeface="Calibri"/>
                      </a:endParaRPr>
                    </a:p>
                  </a:txBody>
                  <a:tcPr marL="50800" marR="50800" marT="50800" marB="50800" anchor="ctr"/>
                </a:tc>
              </a:tr>
              <a:tr h="0">
                <a:tc>
                  <a:txBody>
                    <a:bodyPr/>
                    <a:lstStyle/>
                    <a:p>
                      <a:pPr marL="0" marR="0" algn="ctr" fontAlgn="t">
                        <a:spcBef>
                          <a:spcPts val="0"/>
                        </a:spcBef>
                        <a:spcAft>
                          <a:spcPts val="0"/>
                        </a:spcAft>
                      </a:pPr>
                      <a:r>
                        <a:rPr lang="en-US" sz="1600">
                          <a:effectLst/>
                        </a:rPr>
                        <a:t>Watches                             </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5</a:t>
                      </a:r>
                      <a:endParaRPr lang="en-US" sz="1600"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a:effectLst/>
                        </a:rPr>
                        <a:t>11</a:t>
                      </a:r>
                      <a:endParaRPr lang="en-US" sz="160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dirty="0">
                          <a:effectLst/>
                        </a:rPr>
                        <a:t> </a:t>
                      </a:r>
                      <a:r>
                        <a:rPr lang="en-US" sz="1600" dirty="0" smtClean="0">
                          <a:effectLst/>
                        </a:rPr>
                        <a:t>55</a:t>
                      </a:r>
                      <a:endParaRPr lang="en-US" sz="1600" dirty="0">
                        <a:solidFill>
                          <a:srgbClr val="00B050"/>
                        </a:solidFill>
                        <a:effectLst/>
                        <a:latin typeface="Calibri"/>
                      </a:endParaRPr>
                    </a:p>
                  </a:txBody>
                  <a:tcPr marL="50800" marR="50800" marT="50800" marB="50800" anchor="ctr"/>
                </a:tc>
              </a:tr>
              <a:tr h="0">
                <a:tc gridSpan="3">
                  <a:txBody>
                    <a:bodyPr/>
                    <a:lstStyle/>
                    <a:p>
                      <a:pPr marL="0" marR="0" algn="r" fontAlgn="t">
                        <a:spcBef>
                          <a:spcPts val="0"/>
                        </a:spcBef>
                        <a:spcAft>
                          <a:spcPts val="0"/>
                        </a:spcAft>
                      </a:pPr>
                      <a:r>
                        <a:rPr lang="en-US" sz="1600" b="1" dirty="0" smtClean="0">
                          <a:solidFill>
                            <a:srgbClr val="FF0000"/>
                          </a:solidFill>
                          <a:effectLst/>
                          <a:latin typeface="Calibri"/>
                        </a:rPr>
                        <a:t>Nominal GDP:</a:t>
                      </a:r>
                      <a:endParaRPr lang="en-US" sz="1600" b="1" dirty="0">
                        <a:solidFill>
                          <a:srgbClr val="FF0000"/>
                        </a:solidFill>
                        <a:effectLst/>
                        <a:latin typeface="Calibri"/>
                      </a:endParaRPr>
                    </a:p>
                  </a:txBody>
                  <a:tcPr marL="50800" marR="50800" marT="50800" marB="50800" anchor="ctr"/>
                </a:tc>
                <a:tc hMerge="1">
                  <a:txBody>
                    <a:bodyPr/>
                    <a:lstStyle/>
                    <a:p>
                      <a:pPr marL="0" marR="0" algn="ctr" fontAlgn="t">
                        <a:spcBef>
                          <a:spcPts val="0"/>
                        </a:spcBef>
                        <a:spcAft>
                          <a:spcPts val="0"/>
                        </a:spcAft>
                      </a:pPr>
                      <a:endParaRPr lang="en-US" sz="1600" dirty="0">
                        <a:solidFill>
                          <a:srgbClr val="00B050"/>
                        </a:solidFill>
                        <a:effectLst/>
                        <a:latin typeface="Calibri"/>
                      </a:endParaRPr>
                    </a:p>
                  </a:txBody>
                  <a:tcPr marL="50800" marR="50800" marT="50800" marB="50800" anchor="ctr"/>
                </a:tc>
                <a:tc hMerge="1">
                  <a:txBody>
                    <a:bodyPr/>
                    <a:lstStyle/>
                    <a:p>
                      <a:pPr marL="0" marR="0" algn="ctr" fontAlgn="t">
                        <a:spcBef>
                          <a:spcPts val="0"/>
                        </a:spcBef>
                        <a:spcAft>
                          <a:spcPts val="0"/>
                        </a:spcAft>
                      </a:pPr>
                      <a:endParaRPr lang="en-US" sz="1600" dirty="0">
                        <a:solidFill>
                          <a:srgbClr val="00B050"/>
                        </a:solidFill>
                        <a:effectLst/>
                        <a:latin typeface="Calibri"/>
                      </a:endParaRPr>
                    </a:p>
                  </a:txBody>
                  <a:tcPr marL="50800" marR="50800" marT="50800" marB="50800" anchor="ctr"/>
                </a:tc>
                <a:tc>
                  <a:txBody>
                    <a:bodyPr/>
                    <a:lstStyle/>
                    <a:p>
                      <a:pPr marL="0" marR="0" algn="ctr" fontAlgn="t">
                        <a:spcBef>
                          <a:spcPts val="0"/>
                        </a:spcBef>
                        <a:spcAft>
                          <a:spcPts val="0"/>
                        </a:spcAft>
                      </a:pPr>
                      <a:r>
                        <a:rPr lang="en-US" sz="1600" b="1" dirty="0" smtClean="0">
                          <a:solidFill>
                            <a:srgbClr val="FF0000"/>
                          </a:solidFill>
                          <a:effectLst/>
                          <a:latin typeface="Calibri"/>
                        </a:rPr>
                        <a:t>160</a:t>
                      </a:r>
                      <a:endParaRPr lang="en-US" sz="1600" b="1" dirty="0">
                        <a:solidFill>
                          <a:srgbClr val="FF0000"/>
                        </a:solidFill>
                        <a:effectLst/>
                        <a:latin typeface="Calibri"/>
                      </a:endParaRPr>
                    </a:p>
                  </a:txBody>
                  <a:tcPr marL="50800" marR="50800" marT="50800" marB="50800" anchor="ctr"/>
                </a:tc>
              </a:tr>
            </a:tbl>
          </a:graphicData>
        </a:graphic>
      </p:graphicFrame>
      <p:sp>
        <p:nvSpPr>
          <p:cNvPr id="14" name="TextBox 13"/>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3195141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2677656"/>
          </a:xfrm>
          <a:prstGeom prst="rect">
            <a:avLst/>
          </a:prstGeom>
          <a:noFill/>
        </p:spPr>
        <p:txBody>
          <a:bodyPr wrap="square" rtlCol="0">
            <a:spAutoFit/>
          </a:bodyPr>
          <a:lstStyle/>
          <a:p>
            <a:r>
              <a:rPr lang="en-US" sz="2400" dirty="0" smtClean="0">
                <a:solidFill>
                  <a:srgbClr val="FF0000"/>
                </a:solidFill>
              </a:rPr>
              <a:t>Calculating real GDP using a GDP Deflator</a:t>
            </a:r>
          </a:p>
          <a:p>
            <a:pPr marL="0" lvl="1"/>
            <a:r>
              <a:rPr lang="en-US" dirty="0" smtClean="0"/>
              <a:t>The GDP deflator is a price index that can be used to adjust a nation’s </a:t>
            </a:r>
            <a:r>
              <a:rPr lang="en-US" dirty="0" err="1" smtClean="0"/>
              <a:t>nomial</a:t>
            </a:r>
            <a:r>
              <a:rPr lang="en-US" dirty="0" smtClean="0"/>
              <a:t> GDP for change sin the price level. The deflator is an indicator of how much prices have changed between two years. </a:t>
            </a:r>
          </a:p>
          <a:p>
            <a:pPr marL="285750" lvl="1" indent="-285750">
              <a:buFont typeface="Arial" pitchFamily="34" charset="0"/>
              <a:buChar char="•"/>
            </a:pPr>
            <a:r>
              <a:rPr lang="en-US" dirty="0" smtClean="0"/>
              <a:t>For a base year, the deflator always equals 100, since the real GDP = nominal GDP</a:t>
            </a:r>
          </a:p>
          <a:p>
            <a:pPr marL="285750" lvl="1" indent="-285750">
              <a:buFont typeface="Arial" pitchFamily="34" charset="0"/>
              <a:buChar char="•"/>
            </a:pPr>
            <a:r>
              <a:rPr lang="en-US" dirty="0" smtClean="0"/>
              <a:t>If, in a later year, the index is 110, this means that prices have risen by 10% between those years. If it is 120, prices have risen by 20%. If it is 95, then price fell by 5%, and so on…</a:t>
            </a:r>
          </a:p>
          <a:p>
            <a:pPr marL="0" lvl="1"/>
            <a:endParaRPr lang="en-US" sz="1200" b="1" dirty="0" smtClean="0"/>
          </a:p>
          <a:p>
            <a:pPr marL="0" lvl="1"/>
            <a:r>
              <a:rPr lang="en-US" b="1" dirty="0" smtClean="0"/>
              <a:t>Consider the table below, showing nominal and real GDP data for the United States:</a:t>
            </a:r>
          </a:p>
        </p:txBody>
      </p:sp>
      <p:graphicFrame>
        <p:nvGraphicFramePr>
          <p:cNvPr id="8" name="Table 7"/>
          <p:cNvGraphicFramePr>
            <a:graphicFrameLocks noGrp="1"/>
          </p:cNvGraphicFramePr>
          <p:nvPr>
            <p:extLst>
              <p:ext uri="{D42A27DB-BD31-4B8C-83A1-F6EECF244321}">
                <p14:modId xmlns:p14="http://schemas.microsoft.com/office/powerpoint/2010/main" val="698610680"/>
              </p:ext>
            </p:extLst>
          </p:nvPr>
        </p:nvGraphicFramePr>
        <p:xfrm>
          <a:off x="0" y="3216175"/>
          <a:ext cx="5943600" cy="2498826"/>
        </p:xfrm>
        <a:graphic>
          <a:graphicData uri="http://schemas.openxmlformats.org/drawingml/2006/table">
            <a:tbl>
              <a:tblPr firstRow="1" bandRow="1">
                <a:tableStyleId>{5C22544A-7EE6-4342-B048-85BDC9FD1C3A}</a:tableStyleId>
              </a:tblPr>
              <a:tblGrid>
                <a:gridCol w="1485900"/>
                <a:gridCol w="1485900"/>
                <a:gridCol w="1485900"/>
                <a:gridCol w="1485900"/>
              </a:tblGrid>
              <a:tr h="416471">
                <a:tc>
                  <a:txBody>
                    <a:bodyPr/>
                    <a:lstStyle/>
                    <a:p>
                      <a:pPr algn="ctr" hangingPunct="0">
                        <a:lnSpc>
                          <a:spcPct val="115000"/>
                        </a:lnSpc>
                        <a:spcAft>
                          <a:spcPts val="0"/>
                        </a:spcAft>
                      </a:pPr>
                      <a:r>
                        <a:rPr lang="en-US" sz="1600" kern="150" dirty="0">
                          <a:effectLst/>
                        </a:rPr>
                        <a:t>Year</a:t>
                      </a:r>
                      <a:endParaRPr lang="en-US" sz="1200" kern="150" dirty="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Nominal GDP</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GDP Deflator</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Real GDP</a:t>
                      </a:r>
                      <a:endParaRPr lang="en-US" sz="1200" kern="150">
                        <a:solidFill>
                          <a:srgbClr val="000000"/>
                        </a:solidFill>
                        <a:effectLst/>
                        <a:latin typeface="Arial"/>
                        <a:ea typeface="Arial"/>
                      </a:endParaRPr>
                    </a:p>
                  </a:txBody>
                  <a:tcPr marL="63500" marR="63500" marT="63500" marB="63500" anchor="ctr"/>
                </a:tc>
              </a:tr>
              <a:tr h="416471">
                <a:tc>
                  <a:txBody>
                    <a:bodyPr/>
                    <a:lstStyle/>
                    <a:p>
                      <a:pPr algn="ctr" hangingPunct="0">
                        <a:lnSpc>
                          <a:spcPct val="115000"/>
                        </a:lnSpc>
                        <a:spcAft>
                          <a:spcPts val="0"/>
                        </a:spcAft>
                      </a:pPr>
                      <a:r>
                        <a:rPr lang="en-US" sz="1600" kern="150">
                          <a:effectLst/>
                        </a:rPr>
                        <a:t>2005</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12,638.4 </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100</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12,638.4</a:t>
                      </a:r>
                      <a:endParaRPr lang="en-US" sz="1200" kern="150">
                        <a:solidFill>
                          <a:srgbClr val="000000"/>
                        </a:solidFill>
                        <a:effectLst/>
                        <a:latin typeface="Arial"/>
                        <a:ea typeface="Arial"/>
                      </a:endParaRPr>
                    </a:p>
                  </a:txBody>
                  <a:tcPr marL="63500" marR="63500" marT="63500" marB="63500" anchor="ctr"/>
                </a:tc>
              </a:tr>
              <a:tr h="416471">
                <a:tc>
                  <a:txBody>
                    <a:bodyPr/>
                    <a:lstStyle/>
                    <a:p>
                      <a:pPr algn="ctr" hangingPunct="0">
                        <a:lnSpc>
                          <a:spcPct val="115000"/>
                        </a:lnSpc>
                        <a:spcAft>
                          <a:spcPts val="0"/>
                        </a:spcAft>
                      </a:pPr>
                      <a:r>
                        <a:rPr lang="en-US" sz="1600" kern="150">
                          <a:effectLst/>
                        </a:rPr>
                        <a:t>2006</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13,398.9 </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103.25</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dirty="0">
                          <a:effectLst/>
                        </a:rPr>
                        <a:t>12,976.2</a:t>
                      </a:r>
                      <a:endParaRPr lang="en-US" sz="1200" kern="150" dirty="0">
                        <a:solidFill>
                          <a:srgbClr val="000000"/>
                        </a:solidFill>
                        <a:effectLst/>
                        <a:latin typeface="Arial"/>
                        <a:ea typeface="Arial"/>
                      </a:endParaRPr>
                    </a:p>
                  </a:txBody>
                  <a:tcPr marL="63500" marR="63500" marT="63500" marB="63500" anchor="ctr"/>
                </a:tc>
              </a:tr>
              <a:tr h="416471">
                <a:tc>
                  <a:txBody>
                    <a:bodyPr/>
                    <a:lstStyle/>
                    <a:p>
                      <a:pPr algn="ctr" hangingPunct="0">
                        <a:lnSpc>
                          <a:spcPct val="115000"/>
                        </a:lnSpc>
                        <a:spcAft>
                          <a:spcPts val="0"/>
                        </a:spcAft>
                      </a:pPr>
                      <a:r>
                        <a:rPr lang="en-US" sz="1600" kern="150">
                          <a:effectLst/>
                        </a:rPr>
                        <a:t>2007</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14,061.8 </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106.29</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13,228.9</a:t>
                      </a:r>
                      <a:endParaRPr lang="en-US" sz="1200" kern="150">
                        <a:solidFill>
                          <a:srgbClr val="000000"/>
                        </a:solidFill>
                        <a:effectLst/>
                        <a:latin typeface="Arial"/>
                        <a:ea typeface="Arial"/>
                      </a:endParaRPr>
                    </a:p>
                  </a:txBody>
                  <a:tcPr marL="63500" marR="63500" marT="63500" marB="63500" anchor="ctr"/>
                </a:tc>
              </a:tr>
              <a:tr h="416471">
                <a:tc>
                  <a:txBody>
                    <a:bodyPr/>
                    <a:lstStyle/>
                    <a:p>
                      <a:pPr algn="ctr" hangingPunct="0">
                        <a:lnSpc>
                          <a:spcPct val="115000"/>
                        </a:lnSpc>
                        <a:spcAft>
                          <a:spcPts val="0"/>
                        </a:spcAft>
                      </a:pPr>
                      <a:r>
                        <a:rPr lang="en-US" sz="1600" kern="150">
                          <a:effectLst/>
                        </a:rPr>
                        <a:t>2008</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14,369.1 </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108.61</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13,228.8</a:t>
                      </a:r>
                      <a:endParaRPr lang="en-US" sz="1200" kern="150">
                        <a:solidFill>
                          <a:srgbClr val="000000"/>
                        </a:solidFill>
                        <a:effectLst/>
                        <a:latin typeface="Arial"/>
                        <a:ea typeface="Arial"/>
                      </a:endParaRPr>
                    </a:p>
                  </a:txBody>
                  <a:tcPr marL="63500" marR="63500" marT="63500" marB="63500" anchor="ctr"/>
                </a:tc>
              </a:tr>
              <a:tr h="416471">
                <a:tc>
                  <a:txBody>
                    <a:bodyPr/>
                    <a:lstStyle/>
                    <a:p>
                      <a:pPr algn="ctr" hangingPunct="0">
                        <a:lnSpc>
                          <a:spcPct val="115000"/>
                        </a:lnSpc>
                        <a:spcAft>
                          <a:spcPts val="0"/>
                        </a:spcAft>
                      </a:pPr>
                      <a:r>
                        <a:rPr lang="en-US" sz="1600" kern="150">
                          <a:effectLst/>
                        </a:rPr>
                        <a:t>2009</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14,119.0  </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a:effectLst/>
                        </a:rPr>
                        <a:t>109.61</a:t>
                      </a:r>
                      <a:endParaRPr lang="en-US" sz="12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600" kern="150" dirty="0">
                          <a:effectLst/>
                        </a:rPr>
                        <a:t>12,880.6</a:t>
                      </a:r>
                      <a:endParaRPr lang="en-US" sz="1200" kern="150" dirty="0">
                        <a:solidFill>
                          <a:srgbClr val="000000"/>
                        </a:solidFill>
                        <a:effectLst/>
                        <a:latin typeface="Arial"/>
                        <a:ea typeface="Arial"/>
                      </a:endParaRPr>
                    </a:p>
                  </a:txBody>
                  <a:tcPr marL="63500" marR="63500" marT="63500" marB="63500" anchor="ctr"/>
                </a:tc>
              </a:tr>
            </a:tbl>
          </a:graphicData>
        </a:graphic>
      </p:graphicFrame>
      <p:sp>
        <p:nvSpPr>
          <p:cNvPr id="9" name="Right Brace 8"/>
          <p:cNvSpPr/>
          <p:nvPr/>
        </p:nvSpPr>
        <p:spPr>
          <a:xfrm>
            <a:off x="6019800" y="3216176"/>
            <a:ext cx="381000" cy="2498824"/>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0" name="TextBox 9"/>
          <p:cNvSpPr txBox="1"/>
          <p:nvPr/>
        </p:nvSpPr>
        <p:spPr>
          <a:xfrm>
            <a:off x="6400800" y="3216176"/>
            <a:ext cx="2743200" cy="2308324"/>
          </a:xfrm>
          <a:prstGeom prst="rect">
            <a:avLst/>
          </a:prstGeom>
          <a:noFill/>
        </p:spPr>
        <p:txBody>
          <a:bodyPr wrap="square" rtlCol="0">
            <a:spAutoFit/>
          </a:bodyPr>
          <a:lstStyle/>
          <a:p>
            <a:r>
              <a:rPr lang="en-US" sz="1600" i="1" dirty="0" smtClean="0">
                <a:solidFill>
                  <a:srgbClr val="FF0000"/>
                </a:solidFill>
              </a:rPr>
              <a:t>Notice that for each of the years from 2007 on, real GDP was lower than nominal because the deflator increased each year, indicating that there was inflation; therefore, nominal GDP would have over-stated the changes in real output from year to year.</a:t>
            </a:r>
            <a:endParaRPr lang="en-US" sz="1600" i="1" dirty="0">
              <a:solidFill>
                <a:srgbClr val="FF0000"/>
              </a:solidFill>
            </a:endParaRPr>
          </a:p>
        </p:txBody>
      </p:sp>
      <p:sp>
        <p:nvSpPr>
          <p:cNvPr id="12" name="TextBox 11"/>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512880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Rectangle 2"/>
          <p:cNvSpPr/>
          <p:nvPr/>
        </p:nvSpPr>
        <p:spPr>
          <a:xfrm>
            <a:off x="2133600" y="5143500"/>
            <a:ext cx="5410200" cy="369332"/>
          </a:xfrm>
          <a:prstGeom prst="rect">
            <a:avLst/>
          </a:prstGeom>
        </p:spPr>
        <p:txBody>
          <a:bodyPr wrap="square">
            <a:spAutoFit/>
          </a:bodyPr>
          <a:lstStyle/>
          <a:p>
            <a:pPr algn="ctr" fontAlgn="base"/>
            <a:r>
              <a:rPr lang="en-US" b="1" u="sng" cap="all" dirty="0">
                <a:hlinkClick r:id="rId4" tooltip="Updated: Real versus Nominal GDP and the GDP Deflator"/>
              </a:rPr>
              <a:t>REAL VERSUS NOMINAL GDP AND THE GDP DEFLATOR</a:t>
            </a:r>
            <a:endParaRPr lang="en-US" b="1" cap="all" dirty="0"/>
          </a:p>
        </p:txBody>
      </p:sp>
      <p:pic>
        <p:nvPicPr>
          <p:cNvPr id="11" name="iNfNZ1mIGRE?version=3&amp;hl=en_US&amp;rel=0"/>
          <p:cNvPicPr>
            <a:picLocks noRot="1" noChangeAspect="1"/>
          </p:cNvPicPr>
          <p:nvPr>
            <a:videoFile r:link="rId1"/>
          </p:nvPr>
        </p:nvPicPr>
        <p:blipFill>
          <a:blip r:embed="rId5"/>
          <a:stretch>
            <a:fillRect/>
          </a:stretch>
        </p:blipFill>
        <p:spPr>
          <a:xfrm>
            <a:off x="-9144" y="697260"/>
            <a:ext cx="9153144" cy="4350258"/>
          </a:xfrm>
          <a:prstGeom prst="rect">
            <a:avLst/>
          </a:prstGeom>
        </p:spPr>
      </p:pic>
      <p:sp>
        <p:nvSpPr>
          <p:cNvPr id="13" name="TextBox 12"/>
          <p:cNvSpPr txBox="1"/>
          <p:nvPr/>
        </p:nvSpPr>
        <p:spPr>
          <a:xfrm>
            <a:off x="5562600" y="190500"/>
            <a:ext cx="1828800" cy="307777"/>
          </a:xfrm>
          <a:prstGeom prst="rect">
            <a:avLst/>
          </a:prstGeom>
          <a:noFill/>
        </p:spPr>
        <p:txBody>
          <a:bodyPr vert="horz" wrap="square" rtlCol="0">
            <a:spAutoFit/>
          </a:bodyPr>
          <a:lstStyle/>
          <a:p>
            <a:pPr algn="ctr"/>
            <a:r>
              <a:rPr lang="en-US" sz="1400" i="1" dirty="0" smtClean="0">
                <a:latin typeface="Lucida Sans - 24"/>
              </a:rPr>
              <a:t>GDP Video Lesson</a:t>
            </a:r>
            <a:endParaRPr lang="en-US" sz="1400" i="1" dirty="0">
              <a:latin typeface="Lucida Sans - 20"/>
            </a:endParaRPr>
          </a:p>
        </p:txBody>
      </p:sp>
    </p:spTree>
    <p:extLst>
      <p:ext uri="{BB962C8B-B14F-4D97-AF65-F5344CB8AC3E}">
        <p14:creationId xmlns:p14="http://schemas.microsoft.com/office/powerpoint/2010/main" val="175283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Real GDP and Real GDP per capita</a:t>
            </a:r>
          </a:p>
          <a:p>
            <a:pPr marL="0" lvl="1"/>
            <a:r>
              <a:rPr lang="en-US" dirty="0" smtClean="0"/>
              <a:t>A nation’s real GDP tells us the actual value of its output in a particular year, adjusted for any changes in the price level between that year and an earlier base year. However, real GDP does not tell us whether a nation is </a:t>
            </a:r>
            <a:r>
              <a:rPr lang="en-US" i="1" dirty="0" smtClean="0"/>
              <a:t>rich or poor</a:t>
            </a:r>
            <a:r>
              <a:rPr lang="en-US" dirty="0" smtClean="0"/>
              <a:t>. Consider the tables below:</a:t>
            </a:r>
            <a:endParaRPr lang="en-US" i="1" dirty="0">
              <a:solidFill>
                <a:srgbClr val="FF0000"/>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833143312"/>
              </p:ext>
            </p:extLst>
          </p:nvPr>
        </p:nvGraphicFramePr>
        <p:xfrm>
          <a:off x="0" y="1989922"/>
          <a:ext cx="9144000" cy="2689860"/>
        </p:xfrm>
        <a:graphic>
          <a:graphicData uri="http://schemas.openxmlformats.org/drawingml/2006/table">
            <a:tbl>
              <a:tblPr firstRow="1" bandRow="1">
                <a:tableStyleId>{21E4AEA4-8DFA-4A89-87EB-49C32662AFE0}</a:tableStyleId>
              </a:tblPr>
              <a:tblGrid>
                <a:gridCol w="2286000"/>
                <a:gridCol w="2286000"/>
                <a:gridCol w="2286000"/>
                <a:gridCol w="2286000"/>
              </a:tblGrid>
              <a:tr h="678317">
                <a:tc>
                  <a:txBody>
                    <a:bodyPr/>
                    <a:lstStyle/>
                    <a:p>
                      <a:pPr algn="ctr" hangingPunct="0">
                        <a:lnSpc>
                          <a:spcPct val="115000"/>
                        </a:lnSpc>
                        <a:spcAft>
                          <a:spcPts val="0"/>
                        </a:spcAft>
                      </a:pPr>
                      <a:r>
                        <a:rPr lang="en-US" sz="1400" kern="150" dirty="0">
                          <a:effectLst/>
                        </a:rPr>
                        <a:t>Countries with largest GDP </a:t>
                      </a:r>
                      <a:endParaRPr lang="en-US" sz="1100" kern="150" dirty="0">
                        <a:effectLst/>
                      </a:endParaRPr>
                    </a:p>
                    <a:p>
                      <a:pPr algn="ctr" hangingPunct="0">
                        <a:lnSpc>
                          <a:spcPct val="115000"/>
                        </a:lnSpc>
                        <a:spcAft>
                          <a:spcPts val="0"/>
                        </a:spcAft>
                      </a:pPr>
                      <a:r>
                        <a:rPr lang="en-US" sz="1200" kern="150" dirty="0">
                          <a:effectLst/>
                        </a:rPr>
                        <a:t>(and per-capita rank)</a:t>
                      </a:r>
                      <a:endParaRPr lang="en-US" sz="1100" kern="150" dirty="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Total GDP, </a:t>
                      </a:r>
                      <a:r>
                        <a:rPr lang="en-US" sz="1200" kern="150">
                          <a:effectLst/>
                        </a:rPr>
                        <a:t>(trillions $)</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dirty="0">
                          <a:effectLst/>
                        </a:rPr>
                        <a:t>Country with largest per capita GDP </a:t>
                      </a:r>
                      <a:endParaRPr lang="en-US" sz="1100" kern="150" dirty="0">
                        <a:effectLst/>
                      </a:endParaRPr>
                    </a:p>
                    <a:p>
                      <a:pPr algn="ctr" hangingPunct="0">
                        <a:lnSpc>
                          <a:spcPct val="115000"/>
                        </a:lnSpc>
                        <a:spcAft>
                          <a:spcPts val="0"/>
                        </a:spcAft>
                      </a:pPr>
                      <a:r>
                        <a:rPr lang="en-US" sz="1200" kern="150" dirty="0">
                          <a:effectLst/>
                        </a:rPr>
                        <a:t>(and total GDP rank)</a:t>
                      </a:r>
                      <a:endParaRPr lang="en-US" sz="1100" kern="150" dirty="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Per-capita GDP </a:t>
                      </a:r>
                      <a:endParaRPr lang="en-US" sz="1100" kern="150">
                        <a:effectLst/>
                      </a:endParaRPr>
                    </a:p>
                    <a:p>
                      <a:pPr algn="ctr" hangingPunct="0">
                        <a:lnSpc>
                          <a:spcPct val="115000"/>
                        </a:lnSpc>
                        <a:spcAft>
                          <a:spcPts val="0"/>
                        </a:spcAft>
                      </a:pPr>
                      <a:r>
                        <a:rPr lang="en-US" sz="1400" kern="150">
                          <a:effectLst/>
                        </a:rPr>
                        <a:t>($ in 2009)</a:t>
                      </a:r>
                      <a:endParaRPr lang="en-US" sz="1100" kern="150">
                        <a:solidFill>
                          <a:srgbClr val="000000"/>
                        </a:solidFill>
                        <a:effectLst/>
                        <a:latin typeface="Arial"/>
                        <a:ea typeface="Arial"/>
                      </a:endParaRPr>
                    </a:p>
                  </a:txBody>
                  <a:tcPr marL="63500" marR="63500" marT="63500" marB="63500" anchor="ctr"/>
                </a:tc>
              </a:tr>
              <a:tr h="296932">
                <a:tc>
                  <a:txBody>
                    <a:bodyPr/>
                    <a:lstStyle/>
                    <a:p>
                      <a:pPr algn="ctr" hangingPunct="0">
                        <a:lnSpc>
                          <a:spcPct val="115000"/>
                        </a:lnSpc>
                        <a:spcAft>
                          <a:spcPts val="0"/>
                        </a:spcAft>
                      </a:pPr>
                      <a:r>
                        <a:rPr lang="en-US" sz="1400" kern="150" dirty="0">
                          <a:effectLst/>
                        </a:rPr>
                        <a:t>1. United States (6)</a:t>
                      </a:r>
                      <a:endParaRPr lang="en-US" sz="1100" kern="150" dirty="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14.2</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1. Luxembourg (68)</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105,350</a:t>
                      </a:r>
                      <a:endParaRPr lang="en-US" sz="1100" kern="150">
                        <a:solidFill>
                          <a:srgbClr val="000000"/>
                        </a:solidFill>
                        <a:effectLst/>
                        <a:latin typeface="Arial"/>
                        <a:ea typeface="Arial"/>
                      </a:endParaRPr>
                    </a:p>
                  </a:txBody>
                  <a:tcPr marL="63500" marR="63500" marT="63500" marB="63500" anchor="ctr"/>
                </a:tc>
              </a:tr>
              <a:tr h="296932">
                <a:tc>
                  <a:txBody>
                    <a:bodyPr/>
                    <a:lstStyle/>
                    <a:p>
                      <a:pPr algn="ctr" hangingPunct="0">
                        <a:lnSpc>
                          <a:spcPct val="115000"/>
                        </a:lnSpc>
                        <a:spcAft>
                          <a:spcPts val="0"/>
                        </a:spcAft>
                      </a:pPr>
                      <a:r>
                        <a:rPr lang="en-US" sz="1400" kern="150">
                          <a:effectLst/>
                        </a:rPr>
                        <a:t>2. Japan (14)</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5.0</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2. Norway (24)</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79,089</a:t>
                      </a:r>
                      <a:endParaRPr lang="en-US" sz="1100" kern="150">
                        <a:solidFill>
                          <a:srgbClr val="000000"/>
                        </a:solidFill>
                        <a:effectLst/>
                        <a:latin typeface="Arial"/>
                        <a:ea typeface="Arial"/>
                      </a:endParaRPr>
                    </a:p>
                  </a:txBody>
                  <a:tcPr marL="63500" marR="63500" marT="63500" marB="63500" anchor="ctr"/>
                </a:tc>
              </a:tr>
              <a:tr h="296932">
                <a:tc>
                  <a:txBody>
                    <a:bodyPr/>
                    <a:lstStyle/>
                    <a:p>
                      <a:pPr algn="ctr" hangingPunct="0">
                        <a:lnSpc>
                          <a:spcPct val="115000"/>
                        </a:lnSpc>
                        <a:spcAft>
                          <a:spcPts val="0"/>
                        </a:spcAft>
                      </a:pPr>
                      <a:r>
                        <a:rPr lang="en-US" sz="1400" kern="150">
                          <a:effectLst/>
                        </a:rPr>
                        <a:t>3. China (86)</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4.9</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3. Denmark (29)</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55,992</a:t>
                      </a:r>
                      <a:endParaRPr lang="en-US" sz="1100" kern="150">
                        <a:solidFill>
                          <a:srgbClr val="000000"/>
                        </a:solidFill>
                        <a:effectLst/>
                        <a:latin typeface="Arial"/>
                        <a:ea typeface="Arial"/>
                      </a:endParaRPr>
                    </a:p>
                  </a:txBody>
                  <a:tcPr marL="63500" marR="63500" marT="63500" marB="63500" anchor="ctr"/>
                </a:tc>
              </a:tr>
              <a:tr h="296932">
                <a:tc>
                  <a:txBody>
                    <a:bodyPr/>
                    <a:lstStyle/>
                    <a:p>
                      <a:pPr algn="ctr" hangingPunct="0">
                        <a:lnSpc>
                          <a:spcPct val="115000"/>
                        </a:lnSpc>
                        <a:spcAft>
                          <a:spcPts val="0"/>
                        </a:spcAft>
                      </a:pPr>
                      <a:r>
                        <a:rPr lang="en-US" sz="1400" kern="150">
                          <a:effectLst/>
                        </a:rPr>
                        <a:t>4. Germany (13)</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3.3</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4. Ireland (37)</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51,049</a:t>
                      </a:r>
                      <a:endParaRPr lang="en-US" sz="1100" kern="150">
                        <a:solidFill>
                          <a:srgbClr val="000000"/>
                        </a:solidFill>
                        <a:effectLst/>
                        <a:latin typeface="Arial"/>
                        <a:ea typeface="Arial"/>
                      </a:endParaRPr>
                    </a:p>
                  </a:txBody>
                  <a:tcPr marL="63500" marR="63500" marT="63500" marB="63500" anchor="ctr"/>
                </a:tc>
              </a:tr>
              <a:tr h="296932">
                <a:tc>
                  <a:txBody>
                    <a:bodyPr/>
                    <a:lstStyle/>
                    <a:p>
                      <a:pPr algn="ctr" hangingPunct="0">
                        <a:lnSpc>
                          <a:spcPct val="115000"/>
                        </a:lnSpc>
                        <a:spcAft>
                          <a:spcPts val="0"/>
                        </a:spcAft>
                      </a:pPr>
                      <a:r>
                        <a:rPr lang="en-US" sz="1400" kern="150">
                          <a:effectLst/>
                        </a:rPr>
                        <a:t>5. France (12)</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2.6</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a:effectLst/>
                        </a:rPr>
                        <a:t>5. Netherlands (16)</a:t>
                      </a:r>
                      <a:endParaRPr lang="en-US" sz="1100" kern="150">
                        <a:solidFill>
                          <a:srgbClr val="000000"/>
                        </a:solidFill>
                        <a:effectLst/>
                        <a:latin typeface="Arial"/>
                        <a:ea typeface="Arial"/>
                      </a:endParaRPr>
                    </a:p>
                  </a:txBody>
                  <a:tcPr marL="63500" marR="63500" marT="63500" marB="63500" anchor="ctr"/>
                </a:tc>
                <a:tc>
                  <a:txBody>
                    <a:bodyPr/>
                    <a:lstStyle/>
                    <a:p>
                      <a:pPr algn="ctr" hangingPunct="0">
                        <a:lnSpc>
                          <a:spcPct val="115000"/>
                        </a:lnSpc>
                        <a:spcAft>
                          <a:spcPts val="0"/>
                        </a:spcAft>
                      </a:pPr>
                      <a:r>
                        <a:rPr lang="en-US" sz="1400" kern="150" dirty="0">
                          <a:effectLst/>
                        </a:rPr>
                        <a:t>47,917</a:t>
                      </a:r>
                      <a:endParaRPr lang="en-US" sz="1100" kern="150" dirty="0">
                        <a:solidFill>
                          <a:srgbClr val="000000"/>
                        </a:solidFill>
                        <a:effectLst/>
                        <a:latin typeface="Arial"/>
                        <a:ea typeface="Arial"/>
                      </a:endParaRPr>
                    </a:p>
                  </a:txBody>
                  <a:tcPr marL="63500" marR="63500" marT="63500" marB="63500" anchor="ctr"/>
                </a:tc>
              </a:tr>
            </a:tbl>
          </a:graphicData>
        </a:graphic>
      </p:graphicFrame>
      <p:sp>
        <p:nvSpPr>
          <p:cNvPr id="11" name="TextBox 10"/>
          <p:cNvSpPr txBox="1"/>
          <p:nvPr/>
        </p:nvSpPr>
        <p:spPr>
          <a:xfrm>
            <a:off x="0" y="4686300"/>
            <a:ext cx="9144000" cy="923330"/>
          </a:xfrm>
          <a:prstGeom prst="rect">
            <a:avLst/>
          </a:prstGeom>
          <a:noFill/>
        </p:spPr>
        <p:txBody>
          <a:bodyPr wrap="square" rtlCol="0">
            <a:spAutoFit/>
          </a:bodyPr>
          <a:lstStyle/>
          <a:p>
            <a:r>
              <a:rPr lang="en-US" b="1" dirty="0" smtClean="0">
                <a:solidFill>
                  <a:srgbClr val="0000CC"/>
                </a:solidFill>
              </a:rPr>
              <a:t>Per capita GDP: </a:t>
            </a:r>
            <a:r>
              <a:rPr lang="en-US" dirty="0" smtClean="0">
                <a:solidFill>
                  <a:srgbClr val="0000CC"/>
                </a:solidFill>
              </a:rPr>
              <a:t>Measures the total GDP of a nation divided by the total population. </a:t>
            </a:r>
          </a:p>
          <a:p>
            <a:pPr marL="285750" indent="-285750">
              <a:buFont typeface="Arial" pitchFamily="34" charset="0"/>
              <a:buChar char="•"/>
            </a:pPr>
            <a:r>
              <a:rPr lang="en-US" dirty="0" smtClean="0"/>
              <a:t>Gives a more realistic measure of how </a:t>
            </a:r>
            <a:r>
              <a:rPr lang="en-US" i="1" dirty="0" smtClean="0"/>
              <a:t>rich </a:t>
            </a:r>
            <a:r>
              <a:rPr lang="en-US" dirty="0" smtClean="0"/>
              <a:t>a nation is. </a:t>
            </a:r>
          </a:p>
          <a:p>
            <a:pPr marL="285750" indent="-285750">
              <a:buFont typeface="Arial" pitchFamily="34" charset="0"/>
              <a:buChar char="•"/>
            </a:pPr>
            <a:r>
              <a:rPr lang="en-US" dirty="0" smtClean="0"/>
              <a:t>Notice that none of the </a:t>
            </a:r>
            <a:r>
              <a:rPr lang="en-US" i="1" dirty="0" smtClean="0"/>
              <a:t>richest nations</a:t>
            </a:r>
            <a:r>
              <a:rPr lang="en-US" dirty="0" smtClean="0"/>
              <a:t> (on the right) are even in the top 20 for total GDP </a:t>
            </a:r>
            <a:endParaRPr lang="en-US" b="1" dirty="0"/>
          </a:p>
        </p:txBody>
      </p:sp>
      <p:sp>
        <p:nvSpPr>
          <p:cNvPr id="13" name="TextBox 12"/>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178986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109091"/>
          </a:xfrm>
          <a:prstGeom prst="rect">
            <a:avLst/>
          </a:prstGeom>
          <a:noFill/>
        </p:spPr>
        <p:txBody>
          <a:bodyPr wrap="square" rtlCol="0">
            <a:spAutoFit/>
          </a:bodyPr>
          <a:lstStyle/>
          <a:p>
            <a:r>
              <a:rPr lang="en-US" sz="2400" dirty="0" smtClean="0">
                <a:solidFill>
                  <a:srgbClr val="FF0000"/>
                </a:solidFill>
              </a:rPr>
              <a:t>Why is GDP important?</a:t>
            </a:r>
          </a:p>
          <a:p>
            <a:r>
              <a:rPr lang="en-US" dirty="0" smtClean="0">
                <a:cs typeface="Arial" pitchFamily="34" charset="0"/>
              </a:rPr>
              <a:t>GDP is considered by economists to be the most important measure of economic activity in nations for several reasons: </a:t>
            </a:r>
          </a:p>
          <a:p>
            <a:pPr marL="285750" indent="-285750">
              <a:buFont typeface="Arial" pitchFamily="34" charset="0"/>
              <a:buChar char="•"/>
            </a:pPr>
            <a:r>
              <a:rPr lang="en-US" dirty="0" smtClean="0">
                <a:cs typeface="Arial" pitchFamily="34" charset="0"/>
              </a:rPr>
              <a:t>It tells us something about the relative size of different countries' economies</a:t>
            </a:r>
          </a:p>
          <a:p>
            <a:pPr marL="285750" indent="-285750">
              <a:buFont typeface="Arial" pitchFamily="34" charset="0"/>
              <a:buChar char="•"/>
            </a:pPr>
            <a:r>
              <a:rPr lang="en-US" dirty="0">
                <a:cs typeface="Arial" pitchFamily="34" charset="0"/>
              </a:rPr>
              <a:t>I</a:t>
            </a:r>
            <a:r>
              <a:rPr lang="en-US" dirty="0" smtClean="0">
                <a:cs typeface="Arial" pitchFamily="34" charset="0"/>
              </a:rPr>
              <a:t>t </a:t>
            </a:r>
            <a:r>
              <a:rPr lang="en-US" dirty="0">
                <a:cs typeface="Arial" pitchFamily="34" charset="0"/>
              </a:rPr>
              <a:t>is a monetary measure, so it tells us </a:t>
            </a:r>
            <a:r>
              <a:rPr lang="en-US" i="1" dirty="0">
                <a:cs typeface="Arial" pitchFamily="34" charset="0"/>
              </a:rPr>
              <a:t>how much income</a:t>
            </a:r>
            <a:r>
              <a:rPr lang="en-US" dirty="0">
                <a:cs typeface="Arial" pitchFamily="34" charset="0"/>
              </a:rPr>
              <a:t> a country earns in a year   (assuming everything that is produced is sold</a:t>
            </a:r>
            <a:r>
              <a:rPr lang="en-US" dirty="0" smtClean="0">
                <a:cs typeface="Arial" pitchFamily="34" charset="0"/>
              </a:rPr>
              <a:t>).</a:t>
            </a:r>
          </a:p>
          <a:p>
            <a:pPr marL="285750" indent="-285750">
              <a:buFont typeface="Arial" pitchFamily="34" charset="0"/>
              <a:buChar char="•"/>
            </a:pPr>
            <a:r>
              <a:rPr lang="en-US" dirty="0" smtClean="0">
                <a:cs typeface="Arial" pitchFamily="34" charset="0"/>
              </a:rPr>
              <a:t>When </a:t>
            </a:r>
            <a:r>
              <a:rPr lang="en-US" dirty="0">
                <a:cs typeface="Arial" pitchFamily="34" charset="0"/>
              </a:rPr>
              <a:t>we divide GDP by the </a:t>
            </a:r>
            <a:r>
              <a:rPr lang="en-US" dirty="0" smtClean="0">
                <a:cs typeface="Arial" pitchFamily="34" charset="0"/>
              </a:rPr>
              <a:t>population, </a:t>
            </a:r>
            <a:r>
              <a:rPr lang="en-US" dirty="0">
                <a:cs typeface="Arial" pitchFamily="34" charset="0"/>
              </a:rPr>
              <a:t>we get GDP per capita, which tells us </a:t>
            </a:r>
            <a:r>
              <a:rPr lang="en-US" i="1" dirty="0">
                <a:cs typeface="Arial" pitchFamily="34" charset="0"/>
              </a:rPr>
              <a:t>how many goods and services</a:t>
            </a:r>
            <a:r>
              <a:rPr lang="en-US" dirty="0">
                <a:cs typeface="Arial" pitchFamily="34" charset="0"/>
              </a:rPr>
              <a:t> the </a:t>
            </a:r>
            <a:r>
              <a:rPr lang="en-US" b="1" i="1" dirty="0">
                <a:cs typeface="Arial" pitchFamily="34" charset="0"/>
              </a:rPr>
              <a:t>average person</a:t>
            </a:r>
            <a:r>
              <a:rPr lang="en-US" b="1" dirty="0">
                <a:cs typeface="Arial" pitchFamily="34" charset="0"/>
              </a:rPr>
              <a:t> </a:t>
            </a:r>
            <a:r>
              <a:rPr lang="en-US" dirty="0">
                <a:cs typeface="Arial" pitchFamily="34" charset="0"/>
              </a:rPr>
              <a:t>consumes in a </a:t>
            </a:r>
            <a:r>
              <a:rPr lang="en-US" dirty="0" smtClean="0">
                <a:cs typeface="Arial" pitchFamily="34" charset="0"/>
              </a:rPr>
              <a:t>country.</a:t>
            </a:r>
          </a:p>
          <a:p>
            <a:pPr marL="285750" indent="-285750">
              <a:buFont typeface="Arial" pitchFamily="34" charset="0"/>
              <a:buChar char="•"/>
            </a:pPr>
            <a:r>
              <a:rPr lang="en-US" dirty="0" smtClean="0">
                <a:cs typeface="Arial" pitchFamily="34" charset="0"/>
              </a:rPr>
              <a:t>When </a:t>
            </a:r>
            <a:r>
              <a:rPr lang="en-US" dirty="0">
                <a:cs typeface="Arial" pitchFamily="34" charset="0"/>
              </a:rPr>
              <a:t>real GDP grows more than the population, that tells us that people </a:t>
            </a:r>
            <a:r>
              <a:rPr lang="en-US" i="1" dirty="0">
                <a:cs typeface="Arial" pitchFamily="34" charset="0"/>
              </a:rPr>
              <a:t>on average, </a:t>
            </a:r>
            <a:r>
              <a:rPr lang="en-US" dirty="0">
                <a:cs typeface="Arial" pitchFamily="34" charset="0"/>
              </a:rPr>
              <a:t>have more stuff than they did </a:t>
            </a:r>
            <a:r>
              <a:rPr lang="en-US" dirty="0" smtClean="0">
                <a:cs typeface="Arial" pitchFamily="34" charset="0"/>
              </a:rPr>
              <a:t>before.</a:t>
            </a:r>
          </a:p>
          <a:p>
            <a:pPr marL="285750" indent="-285750">
              <a:buFont typeface="Arial" pitchFamily="34" charset="0"/>
              <a:buChar char="•"/>
            </a:pPr>
            <a:r>
              <a:rPr lang="en-US" dirty="0" smtClean="0">
                <a:cs typeface="Arial" pitchFamily="34" charset="0"/>
              </a:rPr>
              <a:t>If </a:t>
            </a:r>
            <a:r>
              <a:rPr lang="en-US" dirty="0">
                <a:cs typeface="Arial" pitchFamily="34" charset="0"/>
              </a:rPr>
              <a:t>you believe that </a:t>
            </a:r>
            <a:r>
              <a:rPr lang="en-US" i="1" dirty="0">
                <a:cs typeface="Arial" pitchFamily="34" charset="0"/>
              </a:rPr>
              <a:t>having more stuff</a:t>
            </a:r>
            <a:r>
              <a:rPr lang="en-US" dirty="0">
                <a:cs typeface="Arial" pitchFamily="34" charset="0"/>
              </a:rPr>
              <a:t> makes people better off, then GDP per capita tells us how well off people in society are</a:t>
            </a:r>
            <a:r>
              <a:rPr lang="en-US" dirty="0" smtClean="0">
                <a:cs typeface="Arial" pitchFamily="34" charset="0"/>
              </a:rPr>
              <a:t>.</a:t>
            </a:r>
          </a:p>
          <a:p>
            <a:endParaRPr lang="en-US" sz="2000" dirty="0" smtClean="0">
              <a:solidFill>
                <a:srgbClr val="FF0000"/>
              </a:solidFill>
              <a:cs typeface="Arial" pitchFamily="34" charset="0"/>
            </a:endParaRPr>
          </a:p>
          <a:p>
            <a:pPr algn="ctr"/>
            <a:r>
              <a:rPr lang="en-US" sz="2400" i="1" dirty="0" smtClean="0">
                <a:solidFill>
                  <a:srgbClr val="FF0000"/>
                </a:solidFill>
                <a:cs typeface="Arial" pitchFamily="34" charset="0"/>
              </a:rPr>
              <a:t>Real GDP is better indicator of output than nominal GDP</a:t>
            </a:r>
          </a:p>
          <a:p>
            <a:pPr algn="ctr"/>
            <a:endParaRPr lang="en-US" sz="1400" i="1" dirty="0" smtClean="0">
              <a:solidFill>
                <a:srgbClr val="FF0000"/>
              </a:solidFill>
              <a:cs typeface="Arial" pitchFamily="34" charset="0"/>
            </a:endParaRPr>
          </a:p>
          <a:p>
            <a:pPr algn="ctr"/>
            <a:r>
              <a:rPr lang="en-US" sz="2000" i="1" dirty="0" smtClean="0">
                <a:solidFill>
                  <a:srgbClr val="0000CC"/>
                </a:solidFill>
                <a:cs typeface="Arial" pitchFamily="34" charset="0"/>
              </a:rPr>
              <a:t>GDP per capita is a better indicator of the well-being of a typical person in a nation than total GDP</a:t>
            </a:r>
            <a:endParaRPr lang="en-US" sz="2000" i="1" dirty="0">
              <a:solidFill>
                <a:srgbClr val="0000CC"/>
              </a:solidFill>
              <a:cs typeface="Arial" pitchFamily="34" charset="0"/>
            </a:endParaRPr>
          </a:p>
        </p:txBody>
      </p:sp>
      <p:sp>
        <p:nvSpPr>
          <p:cNvPr id="13" name="TextBox 12"/>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2332328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078313"/>
          </a:xfrm>
          <a:prstGeom prst="rect">
            <a:avLst/>
          </a:prstGeom>
          <a:noFill/>
        </p:spPr>
        <p:txBody>
          <a:bodyPr wrap="square" rtlCol="0">
            <a:spAutoFit/>
          </a:bodyPr>
          <a:lstStyle/>
          <a:p>
            <a:r>
              <a:rPr lang="en-US" sz="2400" dirty="0" smtClean="0">
                <a:solidFill>
                  <a:srgbClr val="FF0000"/>
                </a:solidFill>
                <a:cs typeface="Arial" pitchFamily="34" charset="0"/>
              </a:rPr>
              <a:t>What are some shortcomings of GDP?</a:t>
            </a:r>
          </a:p>
          <a:p>
            <a:r>
              <a:rPr lang="en-US" dirty="0" smtClean="0">
                <a:cs typeface="Arial" pitchFamily="34" charset="0"/>
              </a:rPr>
              <a:t>While GDP is a valuable and widely used measure of economic activity, it does have several shortcomings that must be acknowledged:</a:t>
            </a:r>
          </a:p>
          <a:p>
            <a:pPr marL="285750" indent="-285750">
              <a:buFont typeface="Arial" pitchFamily="34" charset="0"/>
              <a:buChar char="•"/>
            </a:pPr>
            <a:r>
              <a:rPr lang="en-US" sz="1600" dirty="0" smtClean="0">
                <a:cs typeface="Arial" pitchFamily="34" charset="0"/>
              </a:rPr>
              <a:t>It ignores all social aspects of human life, such as income distribution, access to health care and education, life expectancy, gender equality, religious freedom, human rights and so on.</a:t>
            </a:r>
          </a:p>
          <a:p>
            <a:pPr marL="285750" indent="-285750">
              <a:buFont typeface="Arial" pitchFamily="34" charset="0"/>
              <a:buChar char="•"/>
            </a:pPr>
            <a:r>
              <a:rPr lang="en-US" sz="1600" dirty="0" smtClean="0">
                <a:cs typeface="Arial" pitchFamily="34" charset="0"/>
              </a:rPr>
              <a:t>Certain </a:t>
            </a:r>
            <a:r>
              <a:rPr lang="en-US" sz="1600" dirty="0">
                <a:cs typeface="Arial" pitchFamily="34" charset="0"/>
              </a:rPr>
              <a:t>important work is left out of accounting (homemakers, labor of carpenters who make own homes because GDP measures only the MARKET VALUE of output.  GDP therefore is understated.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GDP does </a:t>
            </a:r>
            <a:r>
              <a:rPr lang="en-US" sz="1600" dirty="0">
                <a:cs typeface="Arial" pitchFamily="34" charset="0"/>
              </a:rPr>
              <a:t>not </a:t>
            </a:r>
            <a:r>
              <a:rPr lang="en-US" sz="1600" dirty="0" smtClean="0">
                <a:cs typeface="Arial" pitchFamily="34" charset="0"/>
              </a:rPr>
              <a:t>reflect </a:t>
            </a:r>
            <a:r>
              <a:rPr lang="en-US" sz="1600" dirty="0">
                <a:cs typeface="Arial" pitchFamily="34" charset="0"/>
              </a:rPr>
              <a:t>that </a:t>
            </a:r>
            <a:r>
              <a:rPr lang="en-US" sz="1600" dirty="0" smtClean="0">
                <a:cs typeface="Arial" pitchFamily="34" charset="0"/>
              </a:rPr>
              <a:t>people in most countries work fewer hours </a:t>
            </a:r>
            <a:r>
              <a:rPr lang="en-US" sz="1600" dirty="0">
                <a:cs typeface="Arial" pitchFamily="34" charset="0"/>
              </a:rPr>
              <a:t>than in past years </a:t>
            </a:r>
            <a:r>
              <a:rPr lang="en-US" sz="1600" dirty="0" smtClean="0">
                <a:cs typeface="Arial" pitchFamily="34" charset="0"/>
              </a:rPr>
              <a:t>(in 1900 the average work week in the industrialized world was </a:t>
            </a:r>
            <a:r>
              <a:rPr lang="en-US" sz="1600" dirty="0">
                <a:cs typeface="Arial" pitchFamily="34" charset="0"/>
              </a:rPr>
              <a:t>53 </a:t>
            </a:r>
            <a:r>
              <a:rPr lang="en-US" sz="1600" dirty="0" smtClean="0">
                <a:cs typeface="Arial" pitchFamily="34" charset="0"/>
              </a:rPr>
              <a:t>hours, today it is around 40)</a:t>
            </a:r>
          </a:p>
          <a:p>
            <a:pPr marL="285750" indent="-285750">
              <a:buFont typeface="Arial" pitchFamily="34" charset="0"/>
              <a:buChar char="•"/>
            </a:pPr>
            <a:r>
              <a:rPr lang="en-US" sz="1600" dirty="0" smtClean="0">
                <a:cs typeface="Arial" pitchFamily="34" charset="0"/>
              </a:rPr>
              <a:t>Does </a:t>
            </a:r>
            <a:r>
              <a:rPr lang="en-US" sz="1600" dirty="0">
                <a:cs typeface="Arial" pitchFamily="34" charset="0"/>
              </a:rPr>
              <a:t>not reflect improved product </a:t>
            </a:r>
            <a:r>
              <a:rPr lang="en-US" sz="1600" dirty="0" smtClean="0">
                <a:cs typeface="Arial" pitchFamily="34" charset="0"/>
              </a:rPr>
              <a:t>quality</a:t>
            </a:r>
          </a:p>
          <a:p>
            <a:pPr marL="285750" indent="-285750">
              <a:buFont typeface="Arial" pitchFamily="34" charset="0"/>
              <a:buChar char="•"/>
            </a:pPr>
            <a:r>
              <a:rPr lang="en-US" sz="1600" dirty="0" smtClean="0">
                <a:cs typeface="Arial" pitchFamily="34" charset="0"/>
              </a:rPr>
              <a:t>Does </a:t>
            </a:r>
            <a:r>
              <a:rPr lang="en-US" sz="1600" dirty="0">
                <a:cs typeface="Arial" pitchFamily="34" charset="0"/>
              </a:rPr>
              <a:t>not include the underground economy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GDP </a:t>
            </a:r>
            <a:r>
              <a:rPr lang="en-US" sz="1600" dirty="0">
                <a:cs typeface="Arial" pitchFamily="34" charset="0"/>
              </a:rPr>
              <a:t>does not put a market value/cost  on the environment. Higher GDP may be accompanied by negative externalities, which are NOT subtracted from GDP.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GDP </a:t>
            </a:r>
            <a:r>
              <a:rPr lang="en-US" sz="1600" dirty="0">
                <a:cs typeface="Arial" pitchFamily="34" charset="0"/>
              </a:rPr>
              <a:t>does not tell us if the best combo of </a:t>
            </a:r>
            <a:r>
              <a:rPr lang="en-US" sz="1600" dirty="0" smtClean="0">
                <a:cs typeface="Arial" pitchFamily="34" charset="0"/>
              </a:rPr>
              <a:t>goods and services are produced; a machine gun and textbooks are </a:t>
            </a:r>
            <a:r>
              <a:rPr lang="en-US" sz="1600" dirty="0">
                <a:cs typeface="Arial" pitchFamily="34" charset="0"/>
              </a:rPr>
              <a:t>assigned equal weight. </a:t>
            </a:r>
            <a:endParaRPr lang="en-US" sz="1600" dirty="0" smtClean="0">
              <a:cs typeface="Arial" pitchFamily="34" charset="0"/>
            </a:endParaRPr>
          </a:p>
          <a:p>
            <a:pPr marL="285750" indent="-285750">
              <a:buFont typeface="Arial" pitchFamily="34" charset="0"/>
              <a:buChar char="•"/>
            </a:pPr>
            <a:r>
              <a:rPr lang="en-US" sz="1600" dirty="0" smtClean="0">
                <a:cs typeface="Arial" pitchFamily="34" charset="0"/>
              </a:rPr>
              <a:t>Nor </a:t>
            </a:r>
            <a:r>
              <a:rPr lang="en-US" sz="1600" dirty="0">
                <a:cs typeface="Arial" pitchFamily="34" charset="0"/>
              </a:rPr>
              <a:t>does it measure how GDP is distributed in among the </a:t>
            </a:r>
            <a:r>
              <a:rPr lang="en-US" sz="1600" dirty="0" smtClean="0">
                <a:cs typeface="Arial" pitchFamily="34" charset="0"/>
              </a:rPr>
              <a:t>population</a:t>
            </a:r>
          </a:p>
          <a:p>
            <a:pPr marL="285750" indent="-285750">
              <a:buFont typeface="Arial" pitchFamily="34" charset="0"/>
              <a:buChar char="•"/>
            </a:pPr>
            <a:r>
              <a:rPr lang="en-US" sz="1600" dirty="0" smtClean="0">
                <a:cs typeface="Arial" pitchFamily="34" charset="0"/>
              </a:rPr>
              <a:t>GDP </a:t>
            </a:r>
            <a:r>
              <a:rPr lang="en-US" sz="1600" dirty="0">
                <a:cs typeface="Arial" pitchFamily="34" charset="0"/>
              </a:rPr>
              <a:t>does not measure the total well being, happiness, a reduction of crime or better relationships with society, with other countries, etc…</a:t>
            </a:r>
          </a:p>
          <a:p>
            <a:pPr marL="285750" indent="-285750">
              <a:buFont typeface="Arial" pitchFamily="34" charset="0"/>
              <a:buChar char="•"/>
            </a:pPr>
            <a:endParaRPr lang="en-US" dirty="0">
              <a:cs typeface="Arial" pitchFamily="34" charset="0"/>
            </a:endParaRPr>
          </a:p>
        </p:txBody>
      </p:sp>
      <p:sp>
        <p:nvSpPr>
          <p:cNvPr id="10" name="TextBox 9"/>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619253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078313"/>
          </a:xfrm>
          <a:prstGeom prst="rect">
            <a:avLst/>
          </a:prstGeom>
          <a:noFill/>
        </p:spPr>
        <p:txBody>
          <a:bodyPr wrap="square" rtlCol="0">
            <a:spAutoFit/>
          </a:bodyPr>
          <a:lstStyle/>
          <a:p>
            <a:r>
              <a:rPr lang="en-US" sz="2400" dirty="0" smtClean="0">
                <a:solidFill>
                  <a:srgbClr val="FF0000"/>
                </a:solidFill>
              </a:rPr>
              <a:t>Alternative Measures to GDP</a:t>
            </a:r>
          </a:p>
          <a:p>
            <a:pPr marL="0" lvl="1"/>
            <a:r>
              <a:rPr lang="en-US" dirty="0" smtClean="0"/>
              <a:t>While gross domestic product is the </a:t>
            </a:r>
            <a:r>
              <a:rPr lang="en-US" i="1" dirty="0" smtClean="0"/>
              <a:t>primary</a:t>
            </a:r>
            <a:r>
              <a:rPr lang="en-US" dirty="0" smtClean="0"/>
              <a:t> measure of a nation’s output in a particular year, economists have developed alternative measures of output which are sometimes referred to instead of GDP. These include:</a:t>
            </a:r>
          </a:p>
          <a:p>
            <a:pPr marL="0" lvl="1"/>
            <a:endParaRPr lang="en-US" b="1" i="1" dirty="0">
              <a:solidFill>
                <a:srgbClr val="0000CC"/>
              </a:solidFill>
            </a:endParaRPr>
          </a:p>
          <a:p>
            <a:pPr marL="0" lvl="1"/>
            <a:r>
              <a:rPr lang="en-US" b="1" dirty="0" smtClean="0">
                <a:solidFill>
                  <a:srgbClr val="0000CC"/>
                </a:solidFill>
              </a:rPr>
              <a:t>Gross National Product (GNP): </a:t>
            </a:r>
            <a:r>
              <a:rPr lang="en-US" dirty="0" smtClean="0"/>
              <a:t>Measures the total value of output produced in a year by the factors of production provided by a nation. </a:t>
            </a:r>
          </a:p>
          <a:p>
            <a:pPr marL="285750" lvl="1" indent="-285750">
              <a:buFont typeface="Arial" pitchFamily="34" charset="0"/>
              <a:buChar char="•"/>
            </a:pPr>
            <a:r>
              <a:rPr lang="en-US" sz="1600" dirty="0" smtClean="0"/>
              <a:t>Differs from GDP in that it includes output produced abroad by domestically owned factories, but subtracts output produced domestically by foreign owned factories. </a:t>
            </a:r>
          </a:p>
          <a:p>
            <a:pPr marL="285750" lvl="1" indent="-285750">
              <a:buFont typeface="Arial" pitchFamily="34" charset="0"/>
              <a:buChar char="•"/>
            </a:pPr>
            <a:r>
              <a:rPr lang="en-US" sz="1600" dirty="0" smtClean="0"/>
              <a:t>Does not offer as accurate a measure of the actual economic activity </a:t>
            </a:r>
            <a:r>
              <a:rPr lang="en-US" sz="1600" i="1" dirty="0" smtClean="0"/>
              <a:t>within</a:t>
            </a:r>
            <a:r>
              <a:rPr lang="en-US" sz="1600" dirty="0" smtClean="0"/>
              <a:t> a nation as GDP does, and is therefore not considered as useful as GDP for measuring output of a nation.</a:t>
            </a:r>
          </a:p>
          <a:p>
            <a:pPr marL="0" lvl="1"/>
            <a:endParaRPr lang="en-US" dirty="0"/>
          </a:p>
          <a:p>
            <a:pPr marL="0" lvl="1"/>
            <a:r>
              <a:rPr lang="en-US" b="1" dirty="0" smtClean="0">
                <a:solidFill>
                  <a:srgbClr val="00B050"/>
                </a:solidFill>
              </a:rPr>
              <a:t>Green GDP: </a:t>
            </a:r>
            <a:r>
              <a:rPr lang="en-US" dirty="0" smtClean="0"/>
              <a:t>This is an under-used measure of economic activity which subtracts from real GDP the losses to the environment and biodiversity resulting from economic growth.</a:t>
            </a:r>
          </a:p>
          <a:p>
            <a:pPr marL="285750" lvl="1" indent="-285750">
              <a:buFont typeface="Arial" pitchFamily="34" charset="0"/>
              <a:buChar char="•"/>
            </a:pPr>
            <a:r>
              <a:rPr lang="en-US" sz="1600" dirty="0" smtClean="0"/>
              <a:t>Places a monetary value on environmental degradation and subtracts this from the nation’s GDP</a:t>
            </a:r>
          </a:p>
          <a:p>
            <a:pPr marL="285750" lvl="1" indent="-285750">
              <a:buFont typeface="Arial" pitchFamily="34" charset="0"/>
              <a:buChar char="•"/>
            </a:pPr>
            <a:r>
              <a:rPr lang="en-US" sz="1600" dirty="0" smtClean="0"/>
              <a:t>Is a measure preferred by environmentalists who believe that economic growth overstates increases in peoples’ well-being due to the fact that it ignores the externalities that accompany growth. </a:t>
            </a:r>
          </a:p>
          <a:p>
            <a:pPr marL="0" lvl="1"/>
            <a:endParaRPr lang="en-US" dirty="0"/>
          </a:p>
        </p:txBody>
      </p:sp>
      <p:sp>
        <p:nvSpPr>
          <p:cNvPr id="12" name="TextBox 11"/>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40752819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a:stretch>
            <a:fillRect/>
          </a:stretch>
        </p:blipFill>
        <p:spPr>
          <a:xfrm>
            <a:off x="3416808" y="1872615"/>
            <a:ext cx="5715000" cy="2889885"/>
          </a:xfrm>
          <a:prstGeom prst="rect">
            <a:avLst/>
          </a:prstGeom>
          <a:solidFill>
            <a:srgbClr val="FFFFFF"/>
          </a:solidFill>
          <a:ln>
            <a:noFill/>
            <a:prstDash/>
          </a:ln>
        </p:spPr>
      </p:pic>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TextBox 3"/>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Business Cycle</a:t>
            </a:r>
          </a:p>
          <a:p>
            <a:pPr marL="0" lvl="1"/>
            <a:r>
              <a:rPr lang="en-US" dirty="0" smtClean="0"/>
              <a:t>Changes in a nation’s GDP over time can be illustrated in a simple economic model known as the </a:t>
            </a:r>
            <a:r>
              <a:rPr lang="en-US" i="1" dirty="0" smtClean="0"/>
              <a:t>business cycle</a:t>
            </a:r>
            <a:r>
              <a:rPr lang="en-US" dirty="0" smtClean="0"/>
              <a:t>. There are four stages to a nation’s business cycle</a:t>
            </a:r>
            <a:endParaRPr lang="en-US" dirty="0"/>
          </a:p>
        </p:txBody>
      </p:sp>
      <p:sp>
        <p:nvSpPr>
          <p:cNvPr id="3" name="Rectangle 2"/>
          <p:cNvSpPr/>
          <p:nvPr/>
        </p:nvSpPr>
        <p:spPr>
          <a:xfrm>
            <a:off x="0" y="1750755"/>
            <a:ext cx="3416808" cy="2308324"/>
          </a:xfrm>
          <a:prstGeom prst="rect">
            <a:avLst/>
          </a:prstGeom>
        </p:spPr>
        <p:txBody>
          <a:bodyPr wrap="square">
            <a:spAutoFit/>
          </a:bodyPr>
          <a:lstStyle/>
          <a:p>
            <a:pPr marL="285750" indent="-285750">
              <a:buFont typeface="Arial" pitchFamily="34" charset="0"/>
              <a:buChar char="•"/>
            </a:pPr>
            <a:r>
              <a:rPr lang="en-US" sz="1600" dirty="0" smtClean="0">
                <a:cs typeface="Arial" pitchFamily="34" charset="0"/>
              </a:rPr>
              <a:t>A</a:t>
            </a:r>
            <a:r>
              <a:rPr lang="en-US" sz="1600" b="1" dirty="0" smtClean="0">
                <a:cs typeface="Arial" pitchFamily="34" charset="0"/>
              </a:rPr>
              <a:t> </a:t>
            </a:r>
            <a:r>
              <a:rPr lang="en-US" sz="1600" b="1" dirty="0">
                <a:solidFill>
                  <a:srgbClr val="0000CC"/>
                </a:solidFill>
                <a:cs typeface="Arial" pitchFamily="34" charset="0"/>
              </a:rPr>
              <a:t>recession</a:t>
            </a:r>
            <a:r>
              <a:rPr lang="en-US" sz="1600" dirty="0">
                <a:solidFill>
                  <a:srgbClr val="0000CC"/>
                </a:solidFill>
                <a:cs typeface="Arial" pitchFamily="34" charset="0"/>
              </a:rPr>
              <a:t> </a:t>
            </a:r>
            <a:r>
              <a:rPr lang="en-US" sz="1600" dirty="0">
                <a:cs typeface="Arial" pitchFamily="34" charset="0"/>
              </a:rPr>
              <a:t>is a decline in </a:t>
            </a:r>
            <a:r>
              <a:rPr lang="en-US" sz="1600" dirty="0" smtClean="0">
                <a:cs typeface="Arial" pitchFamily="34" charset="0"/>
              </a:rPr>
              <a:t>total </a:t>
            </a:r>
            <a:r>
              <a:rPr lang="en-US" sz="1600" dirty="0">
                <a:cs typeface="Arial" pitchFamily="34" charset="0"/>
              </a:rPr>
              <a:t>output, income, employment, and trade lasting six months or more. During recessions, unemployment increases and there is downward pressure on the price </a:t>
            </a:r>
            <a:r>
              <a:rPr lang="en-US" sz="1600" dirty="0" smtClean="0">
                <a:cs typeface="Arial" pitchFamily="34" charset="0"/>
              </a:rPr>
              <a:t>level</a:t>
            </a:r>
          </a:p>
          <a:p>
            <a:pPr marL="285750" indent="-285750">
              <a:buFont typeface="Arial" pitchFamily="34" charset="0"/>
              <a:buChar char="•"/>
            </a:pPr>
            <a:r>
              <a:rPr lang="en-US" sz="1600" dirty="0" smtClean="0">
                <a:cs typeface="Arial" pitchFamily="34" charset="0"/>
              </a:rPr>
              <a:t>A </a:t>
            </a:r>
            <a:r>
              <a:rPr lang="en-US" sz="1600" b="1" dirty="0" smtClean="0">
                <a:solidFill>
                  <a:srgbClr val="0000CC"/>
                </a:solidFill>
                <a:cs typeface="Arial" pitchFamily="34" charset="0"/>
              </a:rPr>
              <a:t>recovery</a:t>
            </a:r>
            <a:r>
              <a:rPr lang="en-US" sz="1600" dirty="0" smtClean="0">
                <a:cs typeface="Arial" pitchFamily="34" charset="0"/>
              </a:rPr>
              <a:t> is when a recession has ended and national output begins to increase again</a:t>
            </a:r>
            <a:endParaRPr lang="en-US" sz="1600" dirty="0">
              <a:cs typeface="Arial" pitchFamily="34" charset="0"/>
            </a:endParaRPr>
          </a:p>
        </p:txBody>
      </p:sp>
      <p:sp>
        <p:nvSpPr>
          <p:cNvPr id="10" name="Rectangle 9"/>
          <p:cNvSpPr/>
          <p:nvPr/>
        </p:nvSpPr>
        <p:spPr>
          <a:xfrm>
            <a:off x="14160" y="3924300"/>
            <a:ext cx="3643440" cy="830997"/>
          </a:xfrm>
          <a:prstGeom prst="rect">
            <a:avLst/>
          </a:prstGeom>
        </p:spPr>
        <p:txBody>
          <a:bodyPr wrap="square">
            <a:spAutoFit/>
          </a:bodyPr>
          <a:lstStyle/>
          <a:p>
            <a:pPr marL="285750" indent="-285750">
              <a:buFont typeface="Arial" pitchFamily="34" charset="0"/>
              <a:buChar char="•"/>
            </a:pPr>
            <a:r>
              <a:rPr lang="en-US" sz="1600" dirty="0" smtClean="0">
                <a:cs typeface="Arial" pitchFamily="34" charset="0"/>
              </a:rPr>
              <a:t>An </a:t>
            </a:r>
            <a:r>
              <a:rPr lang="en-US" sz="1600" b="1" dirty="0" smtClean="0">
                <a:solidFill>
                  <a:srgbClr val="0000CC"/>
                </a:solidFill>
                <a:cs typeface="Arial" pitchFamily="34" charset="0"/>
              </a:rPr>
              <a:t>expansion</a:t>
            </a:r>
            <a:r>
              <a:rPr lang="en-US" sz="1600" dirty="0" smtClean="0">
                <a:cs typeface="Arial" pitchFamily="34" charset="0"/>
              </a:rPr>
              <a:t> occurs when an economy is growing at a rate beyond its long-run growth trend.</a:t>
            </a:r>
            <a:endParaRPr lang="en-US" sz="1600" dirty="0">
              <a:solidFill>
                <a:srgbClr val="0000CC"/>
              </a:solidFill>
              <a:cs typeface="Arial" pitchFamily="34" charset="0"/>
            </a:endParaRPr>
          </a:p>
        </p:txBody>
      </p:sp>
      <p:sp>
        <p:nvSpPr>
          <p:cNvPr id="11" name="TextBox 10"/>
          <p:cNvSpPr txBox="1"/>
          <p:nvPr/>
        </p:nvSpPr>
        <p:spPr>
          <a:xfrm>
            <a:off x="14160" y="4801969"/>
            <a:ext cx="9129840" cy="646331"/>
          </a:xfrm>
          <a:prstGeom prst="rect">
            <a:avLst/>
          </a:prstGeom>
          <a:noFill/>
        </p:spPr>
        <p:txBody>
          <a:bodyPr wrap="square" rtlCol="0">
            <a:spAutoFit/>
          </a:bodyPr>
          <a:lstStyle/>
          <a:p>
            <a:pPr algn="ctr"/>
            <a:r>
              <a:rPr lang="en-US" b="1" i="1" dirty="0" smtClean="0">
                <a:solidFill>
                  <a:srgbClr val="FF0000"/>
                </a:solidFill>
              </a:rPr>
              <a:t>Long-run Growth Trend: </a:t>
            </a:r>
            <a:r>
              <a:rPr lang="en-US" i="1" dirty="0" smtClean="0">
                <a:solidFill>
                  <a:srgbClr val="FF0000"/>
                </a:solidFill>
              </a:rPr>
              <a:t>Notice that despite the short-tern fluctuations, the economy tends to grow over time</a:t>
            </a:r>
            <a:endParaRPr lang="en-US" i="1" dirty="0">
              <a:solidFill>
                <a:srgbClr val="FF0000"/>
              </a:solidFill>
            </a:endParaRPr>
          </a:p>
        </p:txBody>
      </p:sp>
      <p:sp>
        <p:nvSpPr>
          <p:cNvPr id="14" name="TextBox 13"/>
          <p:cNvSpPr txBox="1"/>
          <p:nvPr/>
        </p:nvSpPr>
        <p:spPr>
          <a:xfrm>
            <a:off x="5943600" y="114300"/>
            <a:ext cx="1447800" cy="523220"/>
          </a:xfrm>
          <a:prstGeom prst="rect">
            <a:avLst/>
          </a:prstGeom>
          <a:noFill/>
        </p:spPr>
        <p:txBody>
          <a:bodyPr vert="horz" wrap="square" rtlCol="0">
            <a:spAutoFit/>
          </a:bodyPr>
          <a:lstStyle/>
          <a:p>
            <a:pPr algn="ctr"/>
            <a:r>
              <a:rPr lang="en-US" sz="1400" i="1" dirty="0" smtClean="0">
                <a:latin typeface="Lucida Sans - 24"/>
              </a:rPr>
              <a:t>The Business Cycle</a:t>
            </a:r>
            <a:endParaRPr lang="en-US" sz="1400" i="1" dirty="0">
              <a:latin typeface="Lucida Sans - 20"/>
            </a:endParaRPr>
          </a:p>
        </p:txBody>
      </p:sp>
    </p:spTree>
    <p:extLst>
      <p:ext uri="{BB962C8B-B14F-4D97-AF65-F5344CB8AC3E}">
        <p14:creationId xmlns:p14="http://schemas.microsoft.com/office/powerpoint/2010/main" val="3440626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 name="Table 2"/>
          <p:cNvGraphicFramePr>
            <a:graphicFrameLocks noGrp="1"/>
          </p:cNvGraphicFramePr>
          <p:nvPr>
            <p:extLst>
              <p:ext uri="{D42A27DB-BD31-4B8C-83A1-F6EECF244321}">
                <p14:modId xmlns:p14="http://schemas.microsoft.com/office/powerpoint/2010/main" val="1562564217"/>
              </p:ext>
            </p:extLst>
          </p:nvPr>
        </p:nvGraphicFramePr>
        <p:xfrm>
          <a:off x="-3048" y="1943100"/>
          <a:ext cx="9147048" cy="3708400"/>
        </p:xfrm>
        <a:graphic>
          <a:graphicData uri="http://schemas.openxmlformats.org/drawingml/2006/table">
            <a:tbl>
              <a:tblPr firstRow="1" bandRow="1">
                <a:tableStyleId>{5C22544A-7EE6-4342-B048-85BDC9FD1C3A}</a:tableStyleId>
              </a:tblPr>
              <a:tblGrid>
                <a:gridCol w="1679448"/>
                <a:gridCol w="2133600"/>
                <a:gridCol w="5334000"/>
              </a:tblGrid>
              <a:tr h="370840">
                <a:tc>
                  <a:txBody>
                    <a:bodyPr/>
                    <a:lstStyle/>
                    <a:p>
                      <a:pPr algn="ctr"/>
                      <a:r>
                        <a:rPr lang="en-US" dirty="0" smtClean="0"/>
                        <a:t>Micro </a:t>
                      </a:r>
                      <a:r>
                        <a:rPr lang="en-US" baseline="0" dirty="0" smtClean="0"/>
                        <a:t>Concept</a:t>
                      </a:r>
                      <a:endParaRPr lang="en-US" dirty="0"/>
                    </a:p>
                  </a:txBody>
                  <a:tcPr anchor="ctr"/>
                </a:tc>
                <a:tc>
                  <a:txBody>
                    <a:bodyPr/>
                    <a:lstStyle/>
                    <a:p>
                      <a:pPr algn="ctr"/>
                      <a:r>
                        <a:rPr lang="en-US" baseline="0" dirty="0" smtClean="0"/>
                        <a:t>Macro Concept</a:t>
                      </a:r>
                      <a:endParaRPr lang="en-US" dirty="0"/>
                    </a:p>
                  </a:txBody>
                  <a:tcPr anchor="ctr"/>
                </a:tc>
                <a:tc>
                  <a:txBody>
                    <a:bodyPr/>
                    <a:lstStyle/>
                    <a:p>
                      <a:pPr algn="ctr"/>
                      <a:r>
                        <a:rPr lang="en-US" dirty="0" smtClean="0"/>
                        <a:t>Key Terms in Macroeconomics</a:t>
                      </a:r>
                      <a:endParaRPr lang="en-US" dirty="0"/>
                    </a:p>
                  </a:txBody>
                  <a:tcPr anchor="ctr"/>
                </a:tc>
              </a:tr>
              <a:tr h="370840">
                <a:tc>
                  <a:txBody>
                    <a:bodyPr/>
                    <a:lstStyle/>
                    <a:p>
                      <a:pPr algn="ctr"/>
                      <a:r>
                        <a:rPr lang="en-US" sz="1400" dirty="0" smtClean="0"/>
                        <a:t>Market</a:t>
                      </a:r>
                      <a:endParaRPr lang="en-US" sz="1400" dirty="0"/>
                    </a:p>
                  </a:txBody>
                  <a:tcPr anchor="ctr"/>
                </a:tc>
                <a:tc>
                  <a:txBody>
                    <a:bodyPr/>
                    <a:lstStyle/>
                    <a:p>
                      <a:pPr algn="ctr"/>
                      <a:r>
                        <a:rPr lang="en-US" sz="1400" b="1" dirty="0" smtClean="0">
                          <a:solidFill>
                            <a:srgbClr val="FF0000"/>
                          </a:solidFill>
                        </a:rPr>
                        <a:t>National Economy</a:t>
                      </a:r>
                      <a:endParaRPr lang="en-US" sz="1400" b="1" dirty="0">
                        <a:solidFill>
                          <a:srgbClr val="FF0000"/>
                        </a:solidFill>
                      </a:endParaRPr>
                    </a:p>
                  </a:txBody>
                  <a:tcPr anchor="ctr"/>
                </a:tc>
                <a:tc>
                  <a:txBody>
                    <a:bodyPr/>
                    <a:lstStyle/>
                    <a:p>
                      <a:pPr algn="ctr"/>
                      <a:r>
                        <a:rPr lang="en-US" sz="1400" dirty="0" smtClean="0"/>
                        <a:t>Examines</a:t>
                      </a:r>
                      <a:r>
                        <a:rPr lang="en-US" sz="1400" baseline="0" dirty="0" smtClean="0"/>
                        <a:t> all the economic activity taking place in a country</a:t>
                      </a:r>
                      <a:endParaRPr lang="en-US" sz="1400" dirty="0"/>
                    </a:p>
                  </a:txBody>
                  <a:tcPr anchor="ctr"/>
                </a:tc>
              </a:tr>
              <a:tr h="370840">
                <a:tc>
                  <a:txBody>
                    <a:bodyPr/>
                    <a:lstStyle/>
                    <a:p>
                      <a:pPr algn="ctr"/>
                      <a:r>
                        <a:rPr lang="en-US" sz="1400" dirty="0" smtClean="0"/>
                        <a:t>Demand</a:t>
                      </a:r>
                      <a:endParaRPr lang="en-US" sz="1400" dirty="0"/>
                    </a:p>
                  </a:txBody>
                  <a:tcPr anchor="ctr"/>
                </a:tc>
                <a:tc>
                  <a:txBody>
                    <a:bodyPr/>
                    <a:lstStyle/>
                    <a:p>
                      <a:pPr algn="ctr"/>
                      <a:r>
                        <a:rPr lang="en-US" sz="1400" b="1" dirty="0" smtClean="0">
                          <a:solidFill>
                            <a:srgbClr val="FF0000"/>
                          </a:solidFill>
                        </a:rPr>
                        <a:t>Aggregate</a:t>
                      </a:r>
                      <a:r>
                        <a:rPr lang="en-US" sz="1400" b="1" baseline="0" dirty="0" smtClean="0">
                          <a:solidFill>
                            <a:srgbClr val="FF0000"/>
                          </a:solidFill>
                        </a:rPr>
                        <a:t> Demand (AD)</a:t>
                      </a:r>
                      <a:endParaRPr lang="en-US" sz="1400" b="1" dirty="0">
                        <a:solidFill>
                          <a:srgbClr val="FF0000"/>
                        </a:solidFill>
                      </a:endParaRPr>
                    </a:p>
                  </a:txBody>
                  <a:tcPr anchor="ctr"/>
                </a:tc>
                <a:tc>
                  <a:txBody>
                    <a:bodyPr/>
                    <a:lstStyle/>
                    <a:p>
                      <a:pPr algn="ctr"/>
                      <a:r>
                        <a:rPr lang="en-US" sz="1400" dirty="0" smtClean="0"/>
                        <a:t>The</a:t>
                      </a:r>
                      <a:r>
                        <a:rPr lang="en-US" sz="1400" baseline="0" dirty="0" smtClean="0"/>
                        <a:t> total demand for a nation’s output of goods and services</a:t>
                      </a:r>
                      <a:endParaRPr lang="en-US" sz="1400" dirty="0"/>
                    </a:p>
                  </a:txBody>
                  <a:tcPr anchor="ctr"/>
                </a:tc>
              </a:tr>
              <a:tr h="370840">
                <a:tc>
                  <a:txBody>
                    <a:bodyPr/>
                    <a:lstStyle/>
                    <a:p>
                      <a:pPr algn="ctr"/>
                      <a:r>
                        <a:rPr lang="en-US" sz="1400" dirty="0" smtClean="0"/>
                        <a:t>Supply</a:t>
                      </a:r>
                      <a:endParaRPr lang="en-US" sz="1400" dirty="0"/>
                    </a:p>
                  </a:txBody>
                  <a:tcPr anchor="ctr"/>
                </a:tc>
                <a:tc>
                  <a:txBody>
                    <a:bodyPr/>
                    <a:lstStyle/>
                    <a:p>
                      <a:pPr algn="ctr"/>
                      <a:r>
                        <a:rPr lang="en-US" sz="1400" b="1" dirty="0" smtClean="0">
                          <a:solidFill>
                            <a:srgbClr val="FF0000"/>
                          </a:solidFill>
                        </a:rPr>
                        <a:t>Aggregate Supply</a:t>
                      </a:r>
                      <a:endParaRPr lang="en-US" sz="1400" b="1" dirty="0">
                        <a:solidFill>
                          <a:srgbClr val="FF0000"/>
                        </a:solidFill>
                      </a:endParaRPr>
                    </a:p>
                  </a:txBody>
                  <a:tcPr anchor="ctr"/>
                </a:tc>
                <a:tc>
                  <a:txBody>
                    <a:bodyPr/>
                    <a:lstStyle/>
                    <a:p>
                      <a:pPr algn="ctr"/>
                      <a:r>
                        <a:rPr lang="en-US" sz="1400" dirty="0" smtClean="0"/>
                        <a:t>The</a:t>
                      </a:r>
                      <a:r>
                        <a:rPr lang="en-US" sz="1400" baseline="0" dirty="0" smtClean="0"/>
                        <a:t> total supply of goods and services by all the industries of a country</a:t>
                      </a:r>
                      <a:endParaRPr lang="en-US" sz="1400" dirty="0"/>
                    </a:p>
                  </a:txBody>
                  <a:tcPr anchor="ctr"/>
                </a:tc>
              </a:tr>
              <a:tr h="370840">
                <a:tc>
                  <a:txBody>
                    <a:bodyPr/>
                    <a:lstStyle/>
                    <a:p>
                      <a:pPr algn="ctr"/>
                      <a:r>
                        <a:rPr lang="en-US" sz="1400" dirty="0" smtClean="0"/>
                        <a:t>Price</a:t>
                      </a:r>
                      <a:endParaRPr lang="en-US" sz="1400" dirty="0"/>
                    </a:p>
                  </a:txBody>
                  <a:tcPr anchor="ctr"/>
                </a:tc>
                <a:tc>
                  <a:txBody>
                    <a:bodyPr/>
                    <a:lstStyle/>
                    <a:p>
                      <a:pPr algn="ctr"/>
                      <a:r>
                        <a:rPr lang="en-US" sz="1400" b="1" dirty="0" smtClean="0">
                          <a:solidFill>
                            <a:srgbClr val="FF0000"/>
                          </a:solidFill>
                        </a:rPr>
                        <a:t>Average</a:t>
                      </a:r>
                      <a:r>
                        <a:rPr lang="en-US" sz="1400" b="1" baseline="0" dirty="0" smtClean="0">
                          <a:solidFill>
                            <a:srgbClr val="FF0000"/>
                          </a:solidFill>
                        </a:rPr>
                        <a:t> Price Level</a:t>
                      </a:r>
                      <a:endParaRPr lang="en-US" sz="1400" b="1" dirty="0">
                        <a:solidFill>
                          <a:srgbClr val="FF0000"/>
                        </a:solidFill>
                      </a:endParaRPr>
                    </a:p>
                  </a:txBody>
                  <a:tcPr anchor="ctr"/>
                </a:tc>
                <a:tc>
                  <a:txBody>
                    <a:bodyPr/>
                    <a:lstStyle/>
                    <a:p>
                      <a:pPr algn="ctr"/>
                      <a:r>
                        <a:rPr lang="en-US" sz="1400" dirty="0" smtClean="0"/>
                        <a:t>An index</a:t>
                      </a:r>
                      <a:r>
                        <a:rPr lang="en-US" sz="1400" baseline="0" dirty="0" smtClean="0"/>
                        <a:t> of the average prices of goods and services over time</a:t>
                      </a:r>
                      <a:endParaRPr lang="en-US" sz="1400" dirty="0"/>
                    </a:p>
                  </a:txBody>
                  <a:tcPr anchor="ctr"/>
                </a:tc>
              </a:tr>
              <a:tr h="370840">
                <a:tc>
                  <a:txBody>
                    <a:bodyPr/>
                    <a:lstStyle/>
                    <a:p>
                      <a:pPr algn="ctr"/>
                      <a:r>
                        <a:rPr lang="en-US" sz="1400" dirty="0" smtClean="0"/>
                        <a:t>Quantity</a:t>
                      </a:r>
                      <a:endParaRPr lang="en-US" sz="1400" dirty="0"/>
                    </a:p>
                  </a:txBody>
                  <a:tcPr anchor="ctr"/>
                </a:tc>
                <a:tc>
                  <a:txBody>
                    <a:bodyPr/>
                    <a:lstStyle/>
                    <a:p>
                      <a:pPr algn="ctr"/>
                      <a:r>
                        <a:rPr lang="en-US" sz="1400" b="1" dirty="0" smtClean="0">
                          <a:solidFill>
                            <a:srgbClr val="FF0000"/>
                          </a:solidFill>
                        </a:rPr>
                        <a:t>National Output</a:t>
                      </a:r>
                      <a:endParaRPr lang="en-US" sz="1400" b="1" dirty="0">
                        <a:solidFill>
                          <a:srgbClr val="FF0000"/>
                        </a:solidFill>
                      </a:endParaRPr>
                    </a:p>
                  </a:txBody>
                  <a:tcPr anchor="ctr"/>
                </a:tc>
                <a:tc>
                  <a:txBody>
                    <a:bodyPr/>
                    <a:lstStyle/>
                    <a:p>
                      <a:pPr algn="ctr"/>
                      <a:r>
                        <a:rPr lang="en-US" sz="1400" dirty="0" smtClean="0"/>
                        <a:t>Total output of</a:t>
                      </a:r>
                      <a:r>
                        <a:rPr lang="en-US" sz="1400" baseline="0" dirty="0" smtClean="0"/>
                        <a:t> all the industries of a country</a:t>
                      </a:r>
                      <a:endParaRPr lang="en-US" sz="1400" dirty="0"/>
                    </a:p>
                  </a:txBody>
                  <a:tcPr anchor="ctr"/>
                </a:tc>
              </a:tr>
              <a:tr h="370840">
                <a:tc>
                  <a:txBody>
                    <a:bodyPr/>
                    <a:lstStyle/>
                    <a:p>
                      <a:pPr algn="ctr"/>
                      <a:r>
                        <a:rPr lang="en-US" sz="1400" dirty="0" smtClean="0"/>
                        <a:t>Decrease</a:t>
                      </a:r>
                      <a:r>
                        <a:rPr lang="en-US" sz="1400" baseline="0" dirty="0" smtClean="0"/>
                        <a:t> in Demand</a:t>
                      </a:r>
                      <a:endParaRPr lang="en-US" sz="1400" dirty="0"/>
                    </a:p>
                  </a:txBody>
                  <a:tcPr anchor="ctr"/>
                </a:tc>
                <a:tc>
                  <a:txBody>
                    <a:bodyPr/>
                    <a:lstStyle/>
                    <a:p>
                      <a:pPr algn="ctr"/>
                      <a:r>
                        <a:rPr lang="en-US" sz="1400" b="1" dirty="0" smtClean="0">
                          <a:solidFill>
                            <a:srgbClr val="FF0000"/>
                          </a:solidFill>
                        </a:rPr>
                        <a:t>Recession</a:t>
                      </a:r>
                      <a:endParaRPr lang="en-US" sz="1400" b="1" dirty="0">
                        <a:solidFill>
                          <a:srgbClr val="FF0000"/>
                        </a:solidFill>
                      </a:endParaRPr>
                    </a:p>
                  </a:txBody>
                  <a:tcPr anchor="ctr"/>
                </a:tc>
                <a:tc>
                  <a:txBody>
                    <a:bodyPr/>
                    <a:lstStyle/>
                    <a:p>
                      <a:pPr algn="ctr"/>
                      <a:r>
                        <a:rPr lang="en-US" sz="1400" dirty="0" smtClean="0"/>
                        <a:t>A fall in total output resulting from a</a:t>
                      </a:r>
                      <a:r>
                        <a:rPr lang="en-US" sz="1400" baseline="0" dirty="0" smtClean="0"/>
                        <a:t> decrease in AD</a:t>
                      </a:r>
                      <a:endParaRPr lang="en-US" sz="1400" dirty="0"/>
                    </a:p>
                  </a:txBody>
                  <a:tcPr anchor="ctr"/>
                </a:tc>
              </a:tr>
              <a:tr h="370840">
                <a:tc>
                  <a:txBody>
                    <a:bodyPr/>
                    <a:lstStyle/>
                    <a:p>
                      <a:pPr algn="ctr"/>
                      <a:r>
                        <a:rPr lang="en-US" sz="1400" dirty="0" smtClean="0"/>
                        <a:t>Increase in</a:t>
                      </a:r>
                      <a:r>
                        <a:rPr lang="en-US" sz="1400" baseline="0" dirty="0" smtClean="0"/>
                        <a:t> Demand</a:t>
                      </a:r>
                      <a:endParaRPr lang="en-US" sz="1400" dirty="0"/>
                    </a:p>
                  </a:txBody>
                  <a:tcPr anchor="ctr"/>
                </a:tc>
                <a:tc>
                  <a:txBody>
                    <a:bodyPr/>
                    <a:lstStyle/>
                    <a:p>
                      <a:pPr algn="ctr"/>
                      <a:r>
                        <a:rPr lang="en-US" sz="1400" b="1" dirty="0" smtClean="0">
                          <a:solidFill>
                            <a:srgbClr val="FF0000"/>
                          </a:solidFill>
                        </a:rPr>
                        <a:t>Inflation</a:t>
                      </a:r>
                      <a:endParaRPr lang="en-US" sz="1400" b="1" dirty="0">
                        <a:solidFill>
                          <a:srgbClr val="FF0000"/>
                        </a:solidFill>
                      </a:endParaRPr>
                    </a:p>
                  </a:txBody>
                  <a:tcPr anchor="ctr"/>
                </a:tc>
                <a:tc>
                  <a:txBody>
                    <a:bodyPr/>
                    <a:lstStyle/>
                    <a:p>
                      <a:pPr algn="ctr"/>
                      <a:r>
                        <a:rPr lang="en-US" sz="1400" dirty="0" smtClean="0"/>
                        <a:t>An increase in the average</a:t>
                      </a:r>
                      <a:r>
                        <a:rPr lang="en-US" sz="1400" baseline="0" dirty="0" smtClean="0"/>
                        <a:t> price level resulting from an increase in AD</a:t>
                      </a:r>
                      <a:endParaRPr lang="en-US" sz="1400" dirty="0"/>
                    </a:p>
                  </a:txBody>
                  <a:tcPr anchor="ctr"/>
                </a:tc>
              </a:tr>
              <a:tr h="370840">
                <a:tc>
                  <a:txBody>
                    <a:bodyPr/>
                    <a:lstStyle/>
                    <a:p>
                      <a:pPr algn="ctr"/>
                      <a:r>
                        <a:rPr lang="en-US" sz="1400" dirty="0" smtClean="0"/>
                        <a:t>Decrease in Supply</a:t>
                      </a:r>
                      <a:endParaRPr lang="en-US" sz="1400" dirty="0"/>
                    </a:p>
                  </a:txBody>
                  <a:tcPr anchor="ctr"/>
                </a:tc>
                <a:tc>
                  <a:txBody>
                    <a:bodyPr/>
                    <a:lstStyle/>
                    <a:p>
                      <a:pPr algn="ctr"/>
                      <a:r>
                        <a:rPr lang="en-US" sz="1400" b="1" dirty="0" smtClean="0">
                          <a:solidFill>
                            <a:srgbClr val="FF0000"/>
                          </a:solidFill>
                        </a:rPr>
                        <a:t>Supply Shock</a:t>
                      </a:r>
                      <a:endParaRPr lang="en-US" sz="1400" b="1" dirty="0">
                        <a:solidFill>
                          <a:srgbClr val="FF0000"/>
                        </a:solidFill>
                      </a:endParaRPr>
                    </a:p>
                  </a:txBody>
                  <a:tcPr anchor="ctr"/>
                </a:tc>
                <a:tc>
                  <a:txBody>
                    <a:bodyPr/>
                    <a:lstStyle/>
                    <a:p>
                      <a:pPr algn="ctr"/>
                      <a:r>
                        <a:rPr lang="en-US" sz="1400" dirty="0" smtClean="0"/>
                        <a:t>An increase in the price level and decrease in output from a fall in</a:t>
                      </a:r>
                      <a:r>
                        <a:rPr lang="en-US" sz="1400" baseline="0" dirty="0" smtClean="0"/>
                        <a:t> AS</a:t>
                      </a:r>
                      <a:endParaRPr lang="en-US" sz="1400" dirty="0"/>
                    </a:p>
                  </a:txBody>
                  <a:tcPr anchor="ctr"/>
                </a:tc>
              </a:tr>
              <a:tr h="370840">
                <a:tc>
                  <a:txBody>
                    <a:bodyPr/>
                    <a:lstStyle/>
                    <a:p>
                      <a:pPr algn="ctr"/>
                      <a:r>
                        <a:rPr lang="en-US" sz="1400" dirty="0" smtClean="0"/>
                        <a:t>Increase in Supply</a:t>
                      </a:r>
                      <a:endParaRPr lang="en-US" sz="1400" dirty="0"/>
                    </a:p>
                  </a:txBody>
                  <a:tcPr anchor="ctr"/>
                </a:tc>
                <a:tc>
                  <a:txBody>
                    <a:bodyPr/>
                    <a:lstStyle/>
                    <a:p>
                      <a:pPr algn="ctr"/>
                      <a:r>
                        <a:rPr lang="en-US" sz="1400" b="1" dirty="0" smtClean="0">
                          <a:solidFill>
                            <a:srgbClr val="FF0000"/>
                          </a:solidFill>
                        </a:rPr>
                        <a:t>Economic</a:t>
                      </a:r>
                      <a:r>
                        <a:rPr lang="en-US" sz="1400" b="1" baseline="0" dirty="0" smtClean="0">
                          <a:solidFill>
                            <a:srgbClr val="FF0000"/>
                          </a:solidFill>
                        </a:rPr>
                        <a:t> Growth</a:t>
                      </a:r>
                      <a:endParaRPr lang="en-US" sz="1400" b="1" dirty="0">
                        <a:solidFill>
                          <a:srgbClr val="FF0000"/>
                        </a:solidFill>
                      </a:endParaRPr>
                    </a:p>
                  </a:txBody>
                  <a:tcPr anchor="ctr"/>
                </a:tc>
                <a:tc>
                  <a:txBody>
                    <a:bodyPr/>
                    <a:lstStyle/>
                    <a:p>
                      <a:pPr algn="ctr"/>
                      <a:r>
                        <a:rPr lang="en-US" sz="1400" dirty="0" smtClean="0"/>
                        <a:t>An increase in</a:t>
                      </a:r>
                      <a:r>
                        <a:rPr lang="en-US" sz="1400" baseline="0" dirty="0" smtClean="0"/>
                        <a:t> national output resulting from an increase in AS</a:t>
                      </a:r>
                      <a:endParaRPr lang="en-US" sz="1400" dirty="0"/>
                    </a:p>
                  </a:txBody>
                  <a:tcPr anchor="ctr"/>
                </a:tc>
              </a:tr>
            </a:tbl>
          </a:graphicData>
        </a:graphic>
      </p:graphicFrame>
      <p:sp>
        <p:nvSpPr>
          <p:cNvPr id="4" name="TextBox 3"/>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Introduction to Macroeconomics</a:t>
            </a:r>
          </a:p>
          <a:p>
            <a:r>
              <a:rPr lang="en-US" dirty="0" smtClean="0"/>
              <a:t>Throughout our studies of Microeconomics, we learned several key concepts, most for which there is a similar concept which we will study in Macroeconomics. The table below shows several of the Micro concepts we studied and their Macro equivalents. </a:t>
            </a:r>
          </a:p>
        </p:txBody>
      </p:sp>
      <p:sp>
        <p:nvSpPr>
          <p:cNvPr id="30" name="TextBox 29"/>
          <p:cNvSpPr txBox="1"/>
          <p:nvPr/>
        </p:nvSpPr>
        <p:spPr>
          <a:xfrm>
            <a:off x="5867400" y="114300"/>
            <a:ext cx="1600200" cy="523220"/>
          </a:xfrm>
          <a:prstGeom prst="rect">
            <a:avLst/>
          </a:prstGeom>
          <a:noFill/>
        </p:spPr>
        <p:txBody>
          <a:bodyPr vert="horz" wrap="square" rtlCol="0">
            <a:spAutoFit/>
          </a:bodyPr>
          <a:lstStyle/>
          <a:p>
            <a:pPr algn="ctr"/>
            <a:r>
              <a:rPr lang="en-US" sz="1400" i="1" dirty="0" smtClean="0">
                <a:latin typeface="Lucida Sans - 24"/>
              </a:rPr>
              <a:t>Introduction to Macroeconomics</a:t>
            </a:r>
            <a:endParaRPr lang="en-US" sz="1400" i="1" dirty="0">
              <a:latin typeface="Lucida Sans - 20"/>
            </a:endParaRPr>
          </a:p>
        </p:txBody>
      </p:sp>
    </p:spTree>
    <p:extLst>
      <p:ext uri="{BB962C8B-B14F-4D97-AF65-F5344CB8AC3E}">
        <p14:creationId xmlns:p14="http://schemas.microsoft.com/office/powerpoint/2010/main" val="1166100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324535"/>
          </a:xfrm>
          <a:prstGeom prst="rect">
            <a:avLst/>
          </a:prstGeom>
          <a:noFill/>
        </p:spPr>
        <p:txBody>
          <a:bodyPr wrap="square" rtlCol="0">
            <a:spAutoFit/>
          </a:bodyPr>
          <a:lstStyle/>
          <a:p>
            <a:r>
              <a:rPr lang="en-US" sz="2400" dirty="0" smtClean="0">
                <a:solidFill>
                  <a:srgbClr val="FF0000"/>
                </a:solidFill>
              </a:rPr>
              <a:t>The Business Cycle</a:t>
            </a:r>
          </a:p>
          <a:p>
            <a:pPr marL="0" lvl="1"/>
            <a:r>
              <a:rPr lang="en-US" dirty="0" smtClean="0"/>
              <a:t>Notice from the business cycle model that economic growth (an increase in GDP) occurs over time, but not always at a steady rate. Of course, each economy’s business cycle will look unique, but most economies will experience the types of fluctuations the model shows.</a:t>
            </a:r>
          </a:p>
          <a:p>
            <a:endParaRPr lang="en-US" sz="1600" b="1" dirty="0" smtClean="0">
              <a:solidFill>
                <a:srgbClr val="0000CC"/>
              </a:solidFill>
            </a:endParaRPr>
          </a:p>
          <a:p>
            <a:r>
              <a:rPr lang="en-US" b="1" dirty="0" smtClean="0">
                <a:solidFill>
                  <a:srgbClr val="0000CC"/>
                </a:solidFill>
              </a:rPr>
              <a:t>Possible </a:t>
            </a:r>
            <a:r>
              <a:rPr lang="en-US" b="1" dirty="0">
                <a:solidFill>
                  <a:srgbClr val="0000CC"/>
                </a:solidFill>
              </a:rPr>
              <a:t>causes of the business </a:t>
            </a:r>
            <a:r>
              <a:rPr lang="en-US" b="1" dirty="0" smtClean="0">
                <a:solidFill>
                  <a:srgbClr val="0000CC"/>
                </a:solidFill>
              </a:rPr>
              <a:t>cycle: </a:t>
            </a:r>
            <a:r>
              <a:rPr lang="en-US" dirty="0" smtClean="0">
                <a:solidFill>
                  <a:srgbClr val="0000CC"/>
                </a:solidFill>
              </a:rPr>
              <a:t>There are several theories regarding WHY countries grow at such volatile rates over time.</a:t>
            </a:r>
            <a:endParaRPr lang="en-US" b="1" dirty="0" smtClean="0">
              <a:solidFill>
                <a:srgbClr val="0000CC"/>
              </a:solidFill>
            </a:endParaRPr>
          </a:p>
          <a:p>
            <a:pPr marL="285750" indent="-285750">
              <a:buFont typeface="Arial" pitchFamily="34" charset="0"/>
              <a:buChar char="•"/>
            </a:pPr>
            <a:r>
              <a:rPr lang="en-US" sz="1600" dirty="0" smtClean="0">
                <a:cs typeface="Arial" pitchFamily="34" charset="0"/>
              </a:rPr>
              <a:t>Major </a:t>
            </a:r>
            <a:r>
              <a:rPr lang="en-US" sz="1600" dirty="0">
                <a:cs typeface="Arial" pitchFamily="34" charset="0"/>
              </a:rPr>
              <a:t>innovations may trigger new investment and/or consumption </a:t>
            </a:r>
            <a:r>
              <a:rPr lang="en-US" sz="1600" dirty="0" smtClean="0">
                <a:cs typeface="Arial" pitchFamily="34" charset="0"/>
              </a:rPr>
              <a:t>spending.</a:t>
            </a:r>
          </a:p>
          <a:p>
            <a:pPr marL="285750" indent="-285750">
              <a:buFont typeface="Arial" pitchFamily="34" charset="0"/>
              <a:buChar char="•"/>
            </a:pPr>
            <a:r>
              <a:rPr lang="en-US" sz="1600" dirty="0" smtClean="0">
                <a:cs typeface="Arial" pitchFamily="34" charset="0"/>
              </a:rPr>
              <a:t>Changes </a:t>
            </a:r>
            <a:r>
              <a:rPr lang="en-US" sz="1600" dirty="0">
                <a:cs typeface="Arial" pitchFamily="34" charset="0"/>
              </a:rPr>
              <a:t>in productivity may be a related </a:t>
            </a:r>
            <a:r>
              <a:rPr lang="en-US" sz="1600" dirty="0" smtClean="0">
                <a:cs typeface="Arial" pitchFamily="34" charset="0"/>
              </a:rPr>
              <a:t>cause.</a:t>
            </a:r>
          </a:p>
          <a:p>
            <a:pPr marL="285750" indent="-285750">
              <a:buFont typeface="Arial" pitchFamily="34" charset="0"/>
              <a:buChar char="•"/>
            </a:pPr>
            <a:r>
              <a:rPr lang="en-US" sz="1600" dirty="0" smtClean="0">
                <a:cs typeface="Arial" pitchFamily="34" charset="0"/>
              </a:rPr>
              <a:t>Most </a:t>
            </a:r>
            <a:r>
              <a:rPr lang="en-US" sz="1600" dirty="0">
                <a:cs typeface="Arial" pitchFamily="34" charset="0"/>
              </a:rPr>
              <a:t>agree that the level of aggregate spending is important, especially changes in the purchase of capital goods and consumer </a:t>
            </a:r>
            <a:r>
              <a:rPr lang="en-US" sz="1600" dirty="0" smtClean="0">
                <a:cs typeface="Arial" pitchFamily="34" charset="0"/>
              </a:rPr>
              <a:t>durables.</a:t>
            </a:r>
          </a:p>
          <a:p>
            <a:pPr marL="285750" indent="-285750">
              <a:buFont typeface="Arial" pitchFamily="34" charset="0"/>
              <a:buChar char="•"/>
            </a:pPr>
            <a:r>
              <a:rPr lang="en-US" sz="1600" dirty="0" smtClean="0">
                <a:cs typeface="Arial" pitchFamily="34" charset="0"/>
              </a:rPr>
              <a:t>Cyclical </a:t>
            </a:r>
            <a:r>
              <a:rPr lang="en-US" sz="1600" dirty="0">
                <a:cs typeface="Arial" pitchFamily="34" charset="0"/>
              </a:rPr>
              <a:t>fluctuations: Durable goods output is more unstable than non-durables and services because spending on latter usually can not be postponed</a:t>
            </a:r>
            <a:r>
              <a:rPr lang="en-US" sz="1600" dirty="0" smtClean="0">
                <a:cs typeface="Arial" pitchFamily="34" charset="0"/>
              </a:rPr>
              <a:t>.</a:t>
            </a:r>
          </a:p>
          <a:p>
            <a:endParaRPr lang="en-US" sz="1600" dirty="0">
              <a:cs typeface="Arial" pitchFamily="34" charset="0"/>
            </a:endParaRPr>
          </a:p>
          <a:p>
            <a:r>
              <a:rPr lang="en-US" sz="1600" b="1" dirty="0" smtClean="0">
                <a:solidFill>
                  <a:srgbClr val="0000CC"/>
                </a:solidFill>
                <a:cs typeface="Arial" pitchFamily="34" charset="0"/>
              </a:rPr>
              <a:t>Decrease in GDP versus a decrease in GDP growth rate: </a:t>
            </a:r>
          </a:p>
          <a:p>
            <a:pPr marL="285750" indent="-285750">
              <a:buFont typeface="Arial" pitchFamily="34" charset="0"/>
              <a:buChar char="•"/>
            </a:pPr>
            <a:r>
              <a:rPr lang="en-US" sz="1600" dirty="0" smtClean="0">
                <a:cs typeface="Arial" pitchFamily="34" charset="0"/>
              </a:rPr>
              <a:t>The growth </a:t>
            </a:r>
            <a:r>
              <a:rPr lang="en-US" sz="1600" dirty="0">
                <a:cs typeface="Arial" pitchFamily="34" charset="0"/>
              </a:rPr>
              <a:t>rate </a:t>
            </a:r>
            <a:r>
              <a:rPr lang="en-US" sz="1600" dirty="0" smtClean="0">
                <a:cs typeface="Arial" pitchFamily="34" charset="0"/>
              </a:rPr>
              <a:t>of an economy refers </a:t>
            </a:r>
            <a:r>
              <a:rPr lang="en-US" sz="1600" dirty="0">
                <a:cs typeface="Arial" pitchFamily="34" charset="0"/>
              </a:rPr>
              <a:t>to </a:t>
            </a:r>
            <a:r>
              <a:rPr lang="en-US" sz="1600" i="1" dirty="0">
                <a:cs typeface="Arial" pitchFamily="34" charset="0"/>
              </a:rPr>
              <a:t>the percentage change in GDP between two periods of time</a:t>
            </a:r>
            <a:r>
              <a:rPr lang="en-US" sz="1600" dirty="0">
                <a:cs typeface="Arial" pitchFamily="34" charset="0"/>
              </a:rPr>
              <a:t>. </a:t>
            </a:r>
            <a:r>
              <a:rPr lang="en-US" sz="1600" dirty="0" smtClean="0">
                <a:cs typeface="Arial" pitchFamily="34" charset="0"/>
              </a:rPr>
              <a:t>When an economy is approaching a peak in its business cycle, the </a:t>
            </a:r>
            <a:r>
              <a:rPr lang="en-US" sz="1600" i="1" dirty="0" smtClean="0">
                <a:cs typeface="Arial" pitchFamily="34" charset="0"/>
              </a:rPr>
              <a:t>rate of growth</a:t>
            </a:r>
            <a:r>
              <a:rPr lang="en-US" sz="1600" dirty="0">
                <a:cs typeface="Arial" pitchFamily="34" charset="0"/>
              </a:rPr>
              <a:t> </a:t>
            </a:r>
            <a:r>
              <a:rPr lang="en-US" sz="1600" dirty="0" smtClean="0">
                <a:cs typeface="Arial" pitchFamily="34" charset="0"/>
              </a:rPr>
              <a:t>has begun to fall. </a:t>
            </a:r>
          </a:p>
          <a:p>
            <a:pPr marL="285750" indent="-285750">
              <a:buFont typeface="Arial" pitchFamily="34" charset="0"/>
              <a:buChar char="•"/>
            </a:pPr>
            <a:r>
              <a:rPr lang="en-US" sz="1600" dirty="0" smtClean="0">
                <a:cs typeface="Arial" pitchFamily="34" charset="0"/>
              </a:rPr>
              <a:t>When a recession begins, the actual output of an economy decreases. This means the growth </a:t>
            </a:r>
            <a:r>
              <a:rPr lang="en-US" sz="1600" i="1" dirty="0" smtClean="0">
                <a:cs typeface="Arial" pitchFamily="34" charset="0"/>
              </a:rPr>
              <a:t>rate</a:t>
            </a:r>
            <a:r>
              <a:rPr lang="en-US" sz="1600" dirty="0" smtClean="0">
                <a:cs typeface="Arial" pitchFamily="34" charset="0"/>
              </a:rPr>
              <a:t> has become </a:t>
            </a:r>
            <a:r>
              <a:rPr lang="en-US" sz="1600" i="1" dirty="0" smtClean="0">
                <a:cs typeface="Arial" pitchFamily="34" charset="0"/>
              </a:rPr>
              <a:t>negative.</a:t>
            </a:r>
            <a:endParaRPr lang="en-US" sz="1600" b="1" dirty="0">
              <a:cs typeface="Arial" pitchFamily="34" charset="0"/>
            </a:endParaRPr>
          </a:p>
          <a:p>
            <a:pPr marL="0" lvl="1"/>
            <a:endParaRPr lang="en-US" dirty="0"/>
          </a:p>
        </p:txBody>
      </p:sp>
      <p:sp>
        <p:nvSpPr>
          <p:cNvPr id="12" name="TextBox 11"/>
          <p:cNvSpPr txBox="1"/>
          <p:nvPr/>
        </p:nvSpPr>
        <p:spPr>
          <a:xfrm>
            <a:off x="5943600" y="114300"/>
            <a:ext cx="1447800" cy="523220"/>
          </a:xfrm>
          <a:prstGeom prst="rect">
            <a:avLst/>
          </a:prstGeom>
          <a:noFill/>
        </p:spPr>
        <p:txBody>
          <a:bodyPr vert="horz" wrap="square" rtlCol="0">
            <a:spAutoFit/>
          </a:bodyPr>
          <a:lstStyle/>
          <a:p>
            <a:pPr algn="ctr"/>
            <a:r>
              <a:rPr lang="en-US" sz="1400" i="1" dirty="0" smtClean="0">
                <a:latin typeface="Lucida Sans - 24"/>
              </a:rPr>
              <a:t>The Business Cycle</a:t>
            </a:r>
            <a:endParaRPr lang="en-US" sz="1400" i="1" dirty="0">
              <a:latin typeface="Lucida Sans - 20"/>
            </a:endParaRPr>
          </a:p>
        </p:txBody>
      </p:sp>
    </p:spTree>
    <p:extLst>
      <p:ext uri="{BB962C8B-B14F-4D97-AF65-F5344CB8AC3E}">
        <p14:creationId xmlns:p14="http://schemas.microsoft.com/office/powerpoint/2010/main" val="28454590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4616648"/>
          </a:xfrm>
          <a:prstGeom prst="rect">
            <a:avLst/>
          </a:prstGeom>
          <a:noFill/>
        </p:spPr>
        <p:txBody>
          <a:bodyPr wrap="square" rtlCol="0">
            <a:spAutoFit/>
          </a:bodyPr>
          <a:lstStyle/>
          <a:p>
            <a:r>
              <a:rPr lang="en-US" sz="2400" dirty="0" smtClean="0">
                <a:solidFill>
                  <a:srgbClr val="FF0000"/>
                </a:solidFill>
              </a:rPr>
              <a:t>The Macroeconomic Objectives</a:t>
            </a:r>
          </a:p>
          <a:p>
            <a:pPr marL="0" lvl="1"/>
            <a:r>
              <a:rPr lang="en-US" dirty="0" smtClean="0"/>
              <a:t>In our study of macroeconomics, we will focus on how the tools of macro can help policymakers achieve several objectives, all meant to make the lives of a nation’s people better over time. </a:t>
            </a:r>
            <a:endParaRPr lang="en-US" dirty="0"/>
          </a:p>
          <a:p>
            <a:pPr marL="0" lvl="1"/>
            <a:endParaRPr lang="en-US" sz="1200" dirty="0" smtClean="0"/>
          </a:p>
          <a:p>
            <a:pPr marL="0" lvl="1"/>
            <a:r>
              <a:rPr lang="en-US" b="1" dirty="0" smtClean="0">
                <a:solidFill>
                  <a:srgbClr val="0000CC"/>
                </a:solidFill>
              </a:rPr>
              <a:t>The four Objectives of Macroeconomic Policy:</a:t>
            </a:r>
          </a:p>
          <a:p>
            <a:pPr marL="342900" lvl="1" indent="-342900">
              <a:buFont typeface="+mj-lt"/>
              <a:buAutoNum type="arabicPeriod"/>
            </a:pPr>
            <a:r>
              <a:rPr lang="en-US" dirty="0" smtClean="0"/>
              <a:t> </a:t>
            </a:r>
            <a:r>
              <a:rPr lang="en-US" b="1" dirty="0" smtClean="0">
                <a:solidFill>
                  <a:srgbClr val="0000CC"/>
                </a:solidFill>
              </a:rPr>
              <a:t>Full employment: </a:t>
            </a:r>
            <a:r>
              <a:rPr lang="en-US" dirty="0" smtClean="0"/>
              <a:t>This means most of the nation’s workers are able to find a job and that the nation’s resources are being put towards the production of goods and services</a:t>
            </a:r>
          </a:p>
          <a:p>
            <a:pPr marL="342900" lvl="1" indent="-342900">
              <a:buFont typeface="+mj-lt"/>
              <a:buAutoNum type="arabicPeriod"/>
            </a:pPr>
            <a:r>
              <a:rPr lang="en-US" b="1" dirty="0" smtClean="0">
                <a:solidFill>
                  <a:srgbClr val="0000CC"/>
                </a:solidFill>
              </a:rPr>
              <a:t>Price-level stability: </a:t>
            </a:r>
            <a:r>
              <a:rPr lang="en-US" dirty="0" smtClean="0"/>
              <a:t>Inflation will be low, meaning households’ real incomes are high. Unstable prices lead to uncertainty and unstable livelihoods for the nation’s households</a:t>
            </a:r>
          </a:p>
          <a:p>
            <a:pPr marL="342900" lvl="1" indent="-342900">
              <a:buFont typeface="+mj-lt"/>
              <a:buAutoNum type="arabicPeriod"/>
            </a:pPr>
            <a:r>
              <a:rPr lang="en-US" b="1" dirty="0" smtClean="0">
                <a:solidFill>
                  <a:srgbClr val="0000CC"/>
                </a:solidFill>
              </a:rPr>
              <a:t>Economic growth: </a:t>
            </a:r>
            <a:r>
              <a:rPr lang="en-US" dirty="0" smtClean="0"/>
              <a:t>This is defined simply as an increase in output and income over time. Economic growth is needed to sustain a growing population and assure that the average person enjoys a higher standard of living over time.</a:t>
            </a:r>
          </a:p>
          <a:p>
            <a:pPr marL="342900" lvl="1" indent="-342900">
              <a:buFont typeface="+mj-lt"/>
              <a:buAutoNum type="arabicPeriod"/>
            </a:pPr>
            <a:r>
              <a:rPr lang="en-US" b="1" dirty="0" smtClean="0">
                <a:solidFill>
                  <a:srgbClr val="0000CC"/>
                </a:solidFill>
              </a:rPr>
              <a:t>Improved equality in the distribution of income : </a:t>
            </a:r>
            <a:r>
              <a:rPr lang="en-US" dirty="0" smtClean="0"/>
              <a:t>The free market tends to result in winners and losers. To some extent, the government must look after the losers in the market system, and implement policies that improve equality of income distribution so that there is less poverty in society.</a:t>
            </a:r>
          </a:p>
        </p:txBody>
      </p:sp>
      <p:sp>
        <p:nvSpPr>
          <p:cNvPr id="9" name="TextBox 8"/>
          <p:cNvSpPr txBox="1"/>
          <p:nvPr/>
        </p:nvSpPr>
        <p:spPr>
          <a:xfrm>
            <a:off x="5638800" y="114300"/>
            <a:ext cx="1828800" cy="523220"/>
          </a:xfrm>
          <a:prstGeom prst="rect">
            <a:avLst/>
          </a:prstGeom>
          <a:noFill/>
        </p:spPr>
        <p:txBody>
          <a:bodyPr vert="horz" wrap="square" rtlCol="0">
            <a:spAutoFit/>
          </a:bodyPr>
          <a:lstStyle/>
          <a:p>
            <a:pPr algn="ctr"/>
            <a:r>
              <a:rPr lang="en-US" sz="1400" i="1" dirty="0" smtClean="0">
                <a:latin typeface="Lucida Sans - 24"/>
              </a:rPr>
              <a:t>The Macroeconomic Objectives</a:t>
            </a:r>
            <a:endParaRPr lang="en-US" sz="1400" i="1" dirty="0">
              <a:latin typeface="Lucida Sans - 20"/>
            </a:endParaRPr>
          </a:p>
        </p:txBody>
      </p:sp>
    </p:spTree>
    <p:extLst>
      <p:ext uri="{BB962C8B-B14F-4D97-AF65-F5344CB8AC3E}">
        <p14:creationId xmlns:p14="http://schemas.microsoft.com/office/powerpoint/2010/main" val="111710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The Macroeconomic Objectives</a:t>
            </a:r>
          </a:p>
          <a:p>
            <a:pPr marL="0" lvl="1"/>
            <a:r>
              <a:rPr lang="en-US" dirty="0" smtClean="0"/>
              <a:t>Looking again at our business cycle model, we can see the effect of an economy which is successfully meeting its macroeconomic objectives. </a:t>
            </a:r>
          </a:p>
        </p:txBody>
      </p:sp>
      <p:pic>
        <p:nvPicPr>
          <p:cNvPr id="8" name="Picture 7"/>
          <p:cNvPicPr/>
          <p:nvPr/>
        </p:nvPicPr>
        <p:blipFill>
          <a:blip r:embed="rId3"/>
          <a:stretch>
            <a:fillRect/>
          </a:stretch>
        </p:blipFill>
        <p:spPr>
          <a:xfrm>
            <a:off x="2765574" y="1674823"/>
            <a:ext cx="6191250" cy="3276600"/>
          </a:xfrm>
          <a:prstGeom prst="rect">
            <a:avLst/>
          </a:prstGeom>
          <a:solidFill>
            <a:srgbClr val="FFFFFF"/>
          </a:solidFill>
          <a:ln>
            <a:noFill/>
            <a:prstDash/>
          </a:ln>
        </p:spPr>
      </p:pic>
      <p:sp>
        <p:nvSpPr>
          <p:cNvPr id="3" name="Rectangle 2"/>
          <p:cNvSpPr/>
          <p:nvPr/>
        </p:nvSpPr>
        <p:spPr>
          <a:xfrm>
            <a:off x="0" y="1680919"/>
            <a:ext cx="2590800" cy="3416320"/>
          </a:xfrm>
          <a:prstGeom prst="rect">
            <a:avLst/>
          </a:prstGeom>
        </p:spPr>
        <p:txBody>
          <a:bodyPr wrap="square">
            <a:spAutoFit/>
          </a:bodyPr>
          <a:lstStyle/>
          <a:p>
            <a:pPr marL="285750" lvl="1" indent="-285750">
              <a:buFont typeface="Arial" pitchFamily="34" charset="0"/>
              <a:buChar char="•"/>
            </a:pPr>
            <a:r>
              <a:rPr lang="en-US" dirty="0"/>
              <a:t>The blue line represents a more stable, steadily growing economy.</a:t>
            </a:r>
          </a:p>
          <a:p>
            <a:pPr marL="285750" lvl="1" indent="-285750">
              <a:buFont typeface="Arial" pitchFamily="34" charset="0"/>
              <a:buChar char="•"/>
            </a:pPr>
            <a:r>
              <a:rPr lang="en-US" dirty="0"/>
              <a:t>Recessions are less severe, peaks and troughs less extreme</a:t>
            </a:r>
          </a:p>
          <a:p>
            <a:pPr marL="285750" lvl="1" indent="-285750">
              <a:buFont typeface="Arial" pitchFamily="34" charset="0"/>
              <a:buChar char="•"/>
            </a:pPr>
            <a:r>
              <a:rPr lang="en-US" dirty="0" smtClean="0"/>
              <a:t>Unemployment rises by less during recessions, and inflation is lower during expansions.</a:t>
            </a:r>
          </a:p>
        </p:txBody>
      </p:sp>
      <p:sp>
        <p:nvSpPr>
          <p:cNvPr id="9" name="TextBox 8"/>
          <p:cNvSpPr txBox="1"/>
          <p:nvPr/>
        </p:nvSpPr>
        <p:spPr>
          <a:xfrm>
            <a:off x="0" y="5030569"/>
            <a:ext cx="9144000" cy="646331"/>
          </a:xfrm>
          <a:prstGeom prst="rect">
            <a:avLst/>
          </a:prstGeom>
          <a:noFill/>
        </p:spPr>
        <p:txBody>
          <a:bodyPr wrap="square" rtlCol="0">
            <a:spAutoFit/>
          </a:bodyPr>
          <a:lstStyle/>
          <a:p>
            <a:pPr algn="ctr"/>
            <a:r>
              <a:rPr lang="en-US" dirty="0" smtClean="0">
                <a:solidFill>
                  <a:srgbClr val="FF0000"/>
                </a:solidFill>
              </a:rPr>
              <a:t>An economy meeting its macroeconomic objectives will achieve growth that is closer to the long-run trend line. There will be less </a:t>
            </a:r>
            <a:r>
              <a:rPr lang="en-US" i="1" dirty="0" smtClean="0">
                <a:solidFill>
                  <a:srgbClr val="FF0000"/>
                </a:solidFill>
              </a:rPr>
              <a:t>volatility and uncertainty in the economy!</a:t>
            </a:r>
            <a:endParaRPr lang="en-US" dirty="0">
              <a:solidFill>
                <a:srgbClr val="FF0000"/>
              </a:solidFill>
            </a:endParaRPr>
          </a:p>
        </p:txBody>
      </p:sp>
      <p:sp>
        <p:nvSpPr>
          <p:cNvPr id="11" name="TextBox 10"/>
          <p:cNvSpPr txBox="1"/>
          <p:nvPr/>
        </p:nvSpPr>
        <p:spPr>
          <a:xfrm>
            <a:off x="5638800" y="114300"/>
            <a:ext cx="1828800" cy="523220"/>
          </a:xfrm>
          <a:prstGeom prst="rect">
            <a:avLst/>
          </a:prstGeom>
          <a:noFill/>
        </p:spPr>
        <p:txBody>
          <a:bodyPr vert="horz" wrap="square" rtlCol="0">
            <a:spAutoFit/>
          </a:bodyPr>
          <a:lstStyle/>
          <a:p>
            <a:pPr algn="ctr"/>
            <a:r>
              <a:rPr lang="en-US" sz="1400" i="1" dirty="0" smtClean="0">
                <a:latin typeface="Lucida Sans - 24"/>
              </a:rPr>
              <a:t>The Macroeconomic Objectives</a:t>
            </a:r>
            <a:endParaRPr lang="en-US" sz="1400" i="1" dirty="0">
              <a:latin typeface="Lucida Sans - 20"/>
            </a:endParaRPr>
          </a:p>
        </p:txBody>
      </p:sp>
    </p:spTree>
    <p:extLst>
      <p:ext uri="{BB962C8B-B14F-4D97-AF65-F5344CB8AC3E}">
        <p14:creationId xmlns:p14="http://schemas.microsoft.com/office/powerpoint/2010/main" val="18174498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0" name="Rectangle 9"/>
          <p:cNvSpPr/>
          <p:nvPr/>
        </p:nvSpPr>
        <p:spPr>
          <a:xfrm>
            <a:off x="1752600" y="5030569"/>
            <a:ext cx="5943600" cy="646331"/>
          </a:xfrm>
          <a:prstGeom prst="rect">
            <a:avLst/>
          </a:prstGeom>
        </p:spPr>
        <p:txBody>
          <a:bodyPr wrap="square">
            <a:spAutoFit/>
          </a:bodyPr>
          <a:lstStyle/>
          <a:p>
            <a:pPr algn="ctr" fontAlgn="base"/>
            <a:r>
              <a:rPr lang="en-US" b="1" u="sng" cap="all" dirty="0">
                <a:hlinkClick r:id="rId4" tooltip="Measuring the Macroeconomic Objectives: Economic Growth, Unemployment and Inflation"/>
              </a:rPr>
              <a:t>MEASURING THE MACROECONOMIC OBJECTIVES: ECONOMIC GROWTH, UNEMPLOYMENT AND INFLATION</a:t>
            </a:r>
            <a:endParaRPr lang="en-US" b="1" cap="all" dirty="0"/>
          </a:p>
        </p:txBody>
      </p:sp>
      <p:pic>
        <p:nvPicPr>
          <p:cNvPr id="11" name="fvWk_l66mkA?version=3&amp;hl=en_US&amp;rel=0"/>
          <p:cNvPicPr>
            <a:picLocks noRot="1" noChangeAspect="1"/>
          </p:cNvPicPr>
          <p:nvPr>
            <a:videoFile r:link="rId1"/>
          </p:nvPr>
        </p:nvPicPr>
        <p:blipFill>
          <a:blip r:embed="rId5"/>
          <a:stretch>
            <a:fillRect/>
          </a:stretch>
        </p:blipFill>
        <p:spPr>
          <a:xfrm>
            <a:off x="0" y="707928"/>
            <a:ext cx="9144000" cy="4286250"/>
          </a:xfrm>
          <a:prstGeom prst="rect">
            <a:avLst/>
          </a:prstGeom>
        </p:spPr>
      </p:pic>
      <p:sp>
        <p:nvSpPr>
          <p:cNvPr id="13" name="TextBox 12"/>
          <p:cNvSpPr txBox="1"/>
          <p:nvPr/>
        </p:nvSpPr>
        <p:spPr>
          <a:xfrm>
            <a:off x="5334000" y="114300"/>
            <a:ext cx="2209800" cy="523220"/>
          </a:xfrm>
          <a:prstGeom prst="rect">
            <a:avLst/>
          </a:prstGeom>
          <a:noFill/>
        </p:spPr>
        <p:txBody>
          <a:bodyPr vert="horz" wrap="square" rtlCol="0">
            <a:spAutoFit/>
          </a:bodyPr>
          <a:lstStyle/>
          <a:p>
            <a:pPr algn="ctr"/>
            <a:r>
              <a:rPr lang="en-US" sz="1400" i="1" dirty="0" smtClean="0">
                <a:latin typeface="Lucida Sans - 24"/>
              </a:rPr>
              <a:t>The Macroeconomic Objectives Video Lesson</a:t>
            </a:r>
            <a:endParaRPr lang="en-US" sz="1400" i="1" dirty="0">
              <a:latin typeface="Lucida Sans - 20"/>
            </a:endParaRPr>
          </a:p>
        </p:txBody>
      </p:sp>
    </p:spTree>
    <p:extLst>
      <p:ext uri="{BB962C8B-B14F-4D97-AF65-F5344CB8AC3E}">
        <p14:creationId xmlns:p14="http://schemas.microsoft.com/office/powerpoint/2010/main" val="372869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stretch>
            <a:fillRect/>
          </a:stretch>
        </p:blipFill>
        <p:spPr>
          <a:xfrm>
            <a:off x="4267200" y="800099"/>
            <a:ext cx="4880780" cy="4800601"/>
          </a:xfrm>
          <a:prstGeom prst="rect">
            <a:avLst/>
          </a:prstGeom>
          <a:solidFill>
            <a:srgbClr val="FFFFFF"/>
          </a:solidFill>
          <a:ln>
            <a:noFill/>
            <a:prstDash/>
          </a:ln>
        </p:spPr>
      </p:pic>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 name="TextBox 3"/>
          <p:cNvSpPr txBox="1"/>
          <p:nvPr/>
        </p:nvSpPr>
        <p:spPr>
          <a:xfrm>
            <a:off x="0" y="697260"/>
            <a:ext cx="4572000" cy="5047536"/>
          </a:xfrm>
          <a:prstGeom prst="rect">
            <a:avLst/>
          </a:prstGeom>
          <a:noFill/>
        </p:spPr>
        <p:txBody>
          <a:bodyPr wrap="square" rtlCol="0">
            <a:spAutoFit/>
          </a:bodyPr>
          <a:lstStyle/>
          <a:p>
            <a:r>
              <a:rPr lang="en-US" sz="2400" dirty="0" smtClean="0">
                <a:solidFill>
                  <a:srgbClr val="FF0000"/>
                </a:solidFill>
              </a:rPr>
              <a:t>The Macroeconomic Circular Flow</a:t>
            </a:r>
          </a:p>
          <a:p>
            <a:r>
              <a:rPr lang="en-US" dirty="0" smtClean="0"/>
              <a:t>In the introduction to economics unit of the course, you learned about the circular flow of income in a market economy. In macroeconomics we have added several features to this model, including:</a:t>
            </a:r>
          </a:p>
          <a:p>
            <a:pPr marL="285750" indent="-285750">
              <a:buFont typeface="Arial" pitchFamily="34" charset="0"/>
              <a:buChar char="•"/>
            </a:pPr>
            <a:r>
              <a:rPr lang="en-US" sz="1600" dirty="0" smtClean="0"/>
              <a:t>A government sector: The government collects taxes from households and firms (these are a leakage from the circular flow) and contributes government expenditures on public goods (these are injections into the flow).</a:t>
            </a:r>
          </a:p>
          <a:p>
            <a:pPr marL="285750" indent="-285750">
              <a:buFont typeface="Arial" pitchFamily="34" charset="0"/>
              <a:buChar char="•"/>
            </a:pPr>
            <a:r>
              <a:rPr lang="en-US" sz="1600" dirty="0" smtClean="0"/>
              <a:t>A foreign sector: A nation spends money on foreign goods (imports, this is a leakage) and earns money by selling goods to foreigners (exports, an injection).</a:t>
            </a:r>
          </a:p>
          <a:p>
            <a:pPr marL="285750" indent="-285750">
              <a:buFont typeface="Arial" pitchFamily="34" charset="0"/>
              <a:buChar char="•"/>
            </a:pPr>
            <a:r>
              <a:rPr lang="en-US" sz="1600" dirty="0" smtClean="0"/>
              <a:t>The banking sector: Households and firms save money in the banking sector (a leakage) and banks provide households and firms with funds for investment (an injection)</a:t>
            </a:r>
          </a:p>
        </p:txBody>
      </p:sp>
      <p:sp>
        <p:nvSpPr>
          <p:cNvPr id="11" name="TextBox 10"/>
          <p:cNvSpPr txBox="1"/>
          <p:nvPr/>
        </p:nvSpPr>
        <p:spPr>
          <a:xfrm>
            <a:off x="6019800" y="114300"/>
            <a:ext cx="1447800" cy="523220"/>
          </a:xfrm>
          <a:prstGeom prst="rect">
            <a:avLst/>
          </a:prstGeom>
          <a:noFill/>
        </p:spPr>
        <p:txBody>
          <a:bodyPr vert="horz" wrap="square" rtlCol="0">
            <a:spAutoFit/>
          </a:bodyPr>
          <a:lstStyle/>
          <a:p>
            <a:pPr algn="ctr"/>
            <a:r>
              <a:rPr lang="en-US" sz="1400" i="1" dirty="0" smtClean="0">
                <a:latin typeface="Lucida Sans - 24"/>
              </a:rPr>
              <a:t>The Circular Flow Model</a:t>
            </a:r>
            <a:endParaRPr lang="en-US" sz="1400" i="1" dirty="0">
              <a:latin typeface="Lucida Sans - 20"/>
            </a:endParaRPr>
          </a:p>
        </p:txBody>
      </p:sp>
    </p:spTree>
    <p:extLst>
      <p:ext uri="{BB962C8B-B14F-4D97-AF65-F5344CB8AC3E}">
        <p14:creationId xmlns:p14="http://schemas.microsoft.com/office/powerpoint/2010/main" val="668845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262979"/>
          </a:xfrm>
          <a:prstGeom prst="rect">
            <a:avLst/>
          </a:prstGeom>
          <a:noFill/>
        </p:spPr>
        <p:txBody>
          <a:bodyPr wrap="square" rtlCol="0">
            <a:spAutoFit/>
          </a:bodyPr>
          <a:lstStyle/>
          <a:p>
            <a:r>
              <a:rPr lang="en-US" sz="2400" dirty="0" smtClean="0">
                <a:solidFill>
                  <a:srgbClr val="FF0000"/>
                </a:solidFill>
              </a:rPr>
              <a:t>Leakage and Injections in the Circular Flow of the </a:t>
            </a:r>
            <a:r>
              <a:rPr lang="en-US" sz="2400" dirty="0" err="1" smtClean="0">
                <a:solidFill>
                  <a:srgbClr val="FF0000"/>
                </a:solidFill>
              </a:rPr>
              <a:t>Macroeconomy</a:t>
            </a:r>
            <a:endParaRPr lang="en-US" sz="2400" dirty="0" smtClean="0">
              <a:solidFill>
                <a:srgbClr val="FF0000"/>
              </a:solidFill>
            </a:endParaRPr>
          </a:p>
          <a:p>
            <a:r>
              <a:rPr lang="en-US" dirty="0" smtClean="0"/>
              <a:t>In the circular flow model on the previous slide there were red arrows and green arrows, indicating leakages from and injections to the circular flow.</a:t>
            </a:r>
          </a:p>
          <a:p>
            <a:endParaRPr lang="en-US" sz="1200" dirty="0"/>
          </a:p>
          <a:p>
            <a:r>
              <a:rPr lang="en-US" sz="1600" b="1" dirty="0" smtClean="0">
                <a:solidFill>
                  <a:srgbClr val="0000CC"/>
                </a:solidFill>
              </a:rPr>
              <a:t>Leakages: </a:t>
            </a:r>
            <a:r>
              <a:rPr lang="en-US" sz="1600" dirty="0" smtClean="0"/>
              <a:t>Taxes paid to the government, spending on imports from abroad, and money saved in banks are all considered leakages from the circular flow of income. Any income earned but NOT spent on goods and services does not contribute to the nation’s total output, and is therefore </a:t>
            </a:r>
            <a:r>
              <a:rPr lang="en-US" sz="1600" i="1" dirty="0" smtClean="0"/>
              <a:t>leaked</a:t>
            </a:r>
            <a:r>
              <a:rPr lang="en-US" sz="1600" dirty="0" smtClean="0"/>
              <a:t> from the nation’s economy. However, these three leakages allow for the three following injections.</a:t>
            </a:r>
          </a:p>
          <a:p>
            <a:endParaRPr lang="en-US" sz="1200" b="1" dirty="0"/>
          </a:p>
          <a:p>
            <a:r>
              <a:rPr lang="en-US" sz="1600" b="1" dirty="0" smtClean="0">
                <a:solidFill>
                  <a:srgbClr val="0000CC"/>
                </a:solidFill>
              </a:rPr>
              <a:t>Injections: </a:t>
            </a:r>
            <a:r>
              <a:rPr lang="en-US" sz="1600" dirty="0" smtClean="0"/>
              <a:t>Government spending, export revenues and investments are all enabled by the three leakages above.</a:t>
            </a:r>
          </a:p>
          <a:p>
            <a:pPr marL="285750" indent="-285750">
              <a:buFont typeface="Arial" pitchFamily="34" charset="0"/>
              <a:buChar char="•"/>
            </a:pPr>
            <a:r>
              <a:rPr lang="en-US" sz="1400" dirty="0" smtClean="0"/>
              <a:t>Because households and firms pay taxes, government has money to provide the nation with valuable infrastructure, education, defense, support for health care and so on, all public or quasi-public goods that would be under-provided by the free market. These </a:t>
            </a:r>
            <a:r>
              <a:rPr lang="en-US" sz="1400" i="1" dirty="0" smtClean="0"/>
              <a:t>contribute to national output</a:t>
            </a:r>
            <a:r>
              <a:rPr lang="en-US" sz="1400" dirty="0" smtClean="0"/>
              <a:t> and are thus </a:t>
            </a:r>
            <a:r>
              <a:rPr lang="en-US" sz="1400" i="1" dirty="0" smtClean="0"/>
              <a:t>injections </a:t>
            </a:r>
            <a:r>
              <a:rPr lang="en-US" sz="1400" dirty="0" smtClean="0"/>
              <a:t>into the circular flow.</a:t>
            </a:r>
          </a:p>
          <a:p>
            <a:pPr marL="285750" indent="-285750">
              <a:buFont typeface="Arial" pitchFamily="34" charset="0"/>
              <a:buChar char="•"/>
            </a:pPr>
            <a:r>
              <a:rPr lang="en-US" sz="1400" dirty="0" smtClean="0"/>
              <a:t>Because domestic households buy imports, foreigners have access to the money the need to buy the nation’s exports. The spending by foreigners on domestically produced goods contributes to national output and is therefore an </a:t>
            </a:r>
            <a:r>
              <a:rPr lang="en-US" sz="1400" i="1" dirty="0" smtClean="0"/>
              <a:t>injection</a:t>
            </a:r>
            <a:r>
              <a:rPr lang="en-US" sz="1400" dirty="0" smtClean="0"/>
              <a:t>. </a:t>
            </a:r>
          </a:p>
          <a:p>
            <a:pPr marL="285750" indent="-285750">
              <a:buFont typeface="Arial" pitchFamily="34" charset="0"/>
              <a:buChar char="•"/>
            </a:pPr>
            <a:r>
              <a:rPr lang="en-US" sz="1400" dirty="0" smtClean="0"/>
              <a:t>Because households save some percentage of their income, capital is available for others to borrow and spend. Spending on capital goods by firms or on homes by households (both considered investments) contributes to the nation’s output and is thus an injection into the circular flow.</a:t>
            </a:r>
          </a:p>
          <a:p>
            <a:pPr algn="ctr"/>
            <a:r>
              <a:rPr lang="en-US" i="1" dirty="0" smtClean="0">
                <a:solidFill>
                  <a:srgbClr val="FF0000"/>
                </a:solidFill>
              </a:rPr>
              <a:t>The total output of a nation’s economy will either increase or decrease based on the relative size of leakages and injections!</a:t>
            </a:r>
          </a:p>
        </p:txBody>
      </p:sp>
      <p:sp>
        <p:nvSpPr>
          <p:cNvPr id="11" name="TextBox 10"/>
          <p:cNvSpPr txBox="1"/>
          <p:nvPr/>
        </p:nvSpPr>
        <p:spPr>
          <a:xfrm>
            <a:off x="6019800" y="114300"/>
            <a:ext cx="1447800" cy="523220"/>
          </a:xfrm>
          <a:prstGeom prst="rect">
            <a:avLst/>
          </a:prstGeom>
          <a:noFill/>
        </p:spPr>
        <p:txBody>
          <a:bodyPr vert="horz" wrap="square" rtlCol="0">
            <a:spAutoFit/>
          </a:bodyPr>
          <a:lstStyle/>
          <a:p>
            <a:pPr algn="ctr"/>
            <a:r>
              <a:rPr lang="en-US" sz="1400" i="1" dirty="0" smtClean="0">
                <a:latin typeface="Lucida Sans - 24"/>
              </a:rPr>
              <a:t>The Circular Flow Model</a:t>
            </a:r>
            <a:endParaRPr lang="en-US" sz="1400" i="1" dirty="0">
              <a:latin typeface="Lucida Sans - 20"/>
            </a:endParaRPr>
          </a:p>
        </p:txBody>
      </p:sp>
    </p:spTree>
    <p:extLst>
      <p:ext uri="{BB962C8B-B14F-4D97-AF65-F5344CB8AC3E}">
        <p14:creationId xmlns:p14="http://schemas.microsoft.com/office/powerpoint/2010/main" val="3780237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5324535"/>
          </a:xfrm>
          <a:prstGeom prst="rect">
            <a:avLst/>
          </a:prstGeom>
          <a:noFill/>
        </p:spPr>
        <p:txBody>
          <a:bodyPr wrap="square" rtlCol="0">
            <a:spAutoFit/>
          </a:bodyPr>
          <a:lstStyle/>
          <a:p>
            <a:r>
              <a:rPr lang="en-US" sz="2400" dirty="0" smtClean="0">
                <a:solidFill>
                  <a:srgbClr val="FF0000"/>
                </a:solidFill>
              </a:rPr>
              <a:t>Three Approaches to Measuring Output </a:t>
            </a:r>
          </a:p>
          <a:p>
            <a:r>
              <a:rPr lang="en-US" dirty="0" smtClean="0"/>
              <a:t>Looking closely at the circular flow model, we can see that there is a relationship between the amount of income earned, the expenditures made and the total output. The economic activity of a nation can, in fact, be measures using any of these three methods:</a:t>
            </a:r>
          </a:p>
          <a:p>
            <a:endParaRPr lang="en-US" sz="1200" b="1" dirty="0">
              <a:solidFill>
                <a:srgbClr val="0000CC"/>
              </a:solidFill>
            </a:endParaRPr>
          </a:p>
          <a:p>
            <a:r>
              <a:rPr lang="en-US" sz="1600" b="1" dirty="0" smtClean="0">
                <a:solidFill>
                  <a:srgbClr val="0000CC"/>
                </a:solidFill>
              </a:rPr>
              <a:t>The Income approach: </a:t>
            </a:r>
            <a:r>
              <a:rPr lang="en-US" sz="1400" dirty="0"/>
              <a:t>Measures GDP </a:t>
            </a:r>
            <a:r>
              <a:rPr lang="en-US" sz="1400" dirty="0" smtClean="0"/>
              <a:t>by recording </a:t>
            </a:r>
            <a:r>
              <a:rPr lang="en-US" sz="1400" dirty="0"/>
              <a:t>the income of household in the resource market side of the circular flow of </a:t>
            </a:r>
            <a:r>
              <a:rPr lang="en-US" sz="1400" dirty="0" smtClean="0"/>
              <a:t>income. Income </a:t>
            </a:r>
            <a:r>
              <a:rPr lang="en-US" sz="1400" dirty="0"/>
              <a:t>includes payments households receive in the resource market in exchange for providing firms with the factors of production, including the total sum of each of the following earned by a nation’s households in a year</a:t>
            </a:r>
            <a:r>
              <a:rPr lang="en-US" sz="1400" dirty="0" smtClean="0"/>
              <a:t>: </a:t>
            </a:r>
            <a:r>
              <a:rPr lang="en-US" sz="1400" i="1" dirty="0" smtClean="0"/>
              <a:t>Wages for labor, Interest for capital, Rent for land and Profits for entrepreneurship. </a:t>
            </a:r>
          </a:p>
          <a:p>
            <a:pPr algn="ctr"/>
            <a:r>
              <a:rPr lang="en-US" i="1" dirty="0" smtClean="0">
                <a:solidFill>
                  <a:srgbClr val="FF0000"/>
                </a:solidFill>
              </a:rPr>
              <a:t>National Income = W+I+R+P</a:t>
            </a:r>
            <a:endParaRPr lang="en-US" dirty="0">
              <a:solidFill>
                <a:srgbClr val="FF0000"/>
              </a:solidFill>
            </a:endParaRPr>
          </a:p>
          <a:p>
            <a:endParaRPr lang="en-US" sz="1400" b="1" dirty="0"/>
          </a:p>
          <a:p>
            <a:pPr marL="0" lvl="2"/>
            <a:r>
              <a:rPr lang="en-US" sz="1600" b="1" dirty="0" smtClean="0">
                <a:solidFill>
                  <a:srgbClr val="0000CC"/>
                </a:solidFill>
              </a:rPr>
              <a:t>The Output approach: </a:t>
            </a:r>
            <a:r>
              <a:rPr lang="en-US" sz="1400" dirty="0"/>
              <a:t>Measures </a:t>
            </a:r>
            <a:r>
              <a:rPr lang="en-US" sz="1400" dirty="0" smtClean="0"/>
              <a:t>the value </a:t>
            </a:r>
            <a:r>
              <a:rPr lang="en-US" sz="1400" dirty="0"/>
              <a:t>of the total output produced in </a:t>
            </a:r>
            <a:r>
              <a:rPr lang="en-US" sz="1400" dirty="0" smtClean="0"/>
              <a:t>the different </a:t>
            </a:r>
            <a:r>
              <a:rPr lang="en-US" sz="1400" dirty="0"/>
              <a:t>sectors of the economy. When the total output of </a:t>
            </a:r>
            <a:r>
              <a:rPr lang="en-US" sz="1400" dirty="0" smtClean="0"/>
              <a:t>every sector </a:t>
            </a:r>
            <a:r>
              <a:rPr lang="en-US" sz="1400" dirty="0"/>
              <a:t>of the nation’s economy is summed, total output is found</a:t>
            </a:r>
            <a:r>
              <a:rPr lang="en-US" sz="1400" dirty="0" smtClean="0"/>
              <a:t>. </a:t>
            </a:r>
          </a:p>
          <a:p>
            <a:pPr marL="0" lvl="2" algn="ctr"/>
            <a:r>
              <a:rPr lang="en-US" i="1" dirty="0" smtClean="0">
                <a:solidFill>
                  <a:srgbClr val="FF0000"/>
                </a:solidFill>
              </a:rPr>
              <a:t>National output = Outputs of the primary sector + the secondary sector the tertiary sector</a:t>
            </a:r>
            <a:endParaRPr lang="en-US" b="1" dirty="0" smtClean="0">
              <a:solidFill>
                <a:srgbClr val="FF0000"/>
              </a:solidFill>
            </a:endParaRPr>
          </a:p>
          <a:p>
            <a:endParaRPr lang="en-US" sz="1400" b="1" dirty="0" smtClean="0"/>
          </a:p>
          <a:p>
            <a:r>
              <a:rPr lang="en-US" sz="1600" b="1" dirty="0" smtClean="0">
                <a:solidFill>
                  <a:srgbClr val="0000CC"/>
                </a:solidFill>
              </a:rPr>
              <a:t>The Expenditure approach: </a:t>
            </a:r>
            <a:r>
              <a:rPr lang="en-US" sz="1400" dirty="0"/>
              <a:t>Counts the total spending on final new goods and services in a given year.  </a:t>
            </a:r>
            <a:r>
              <a:rPr lang="en-US" sz="1400" dirty="0" smtClean="0"/>
              <a:t>"</a:t>
            </a:r>
            <a:r>
              <a:rPr lang="en-US" sz="1400" dirty="0"/>
              <a:t>Final" goods are ready for consumption and do not includes goods that will be input goods or are raw materials for other production. </a:t>
            </a:r>
            <a:r>
              <a:rPr lang="en-US" sz="1400" dirty="0" smtClean="0"/>
              <a:t>This </a:t>
            </a:r>
            <a:r>
              <a:rPr lang="en-US" sz="1400" dirty="0"/>
              <a:t>approach distinguishes between four types of spending on a nation’s </a:t>
            </a:r>
            <a:r>
              <a:rPr lang="en-US" sz="1400" dirty="0" smtClean="0"/>
              <a:t>output. These include </a:t>
            </a:r>
            <a:r>
              <a:rPr lang="en-US" sz="1400" i="1" dirty="0" smtClean="0"/>
              <a:t>households consumption (C), investment in capital by firms (I), government spending (G) and net exports (</a:t>
            </a:r>
            <a:r>
              <a:rPr lang="en-US" sz="1400" i="1" dirty="0" err="1" smtClean="0"/>
              <a:t>Xn</a:t>
            </a:r>
            <a:r>
              <a:rPr lang="en-US" sz="1400" i="1" dirty="0" smtClean="0"/>
              <a:t>). </a:t>
            </a:r>
          </a:p>
          <a:p>
            <a:pPr algn="ctr"/>
            <a:r>
              <a:rPr lang="en-US" i="1" dirty="0" smtClean="0">
                <a:solidFill>
                  <a:srgbClr val="FF0000"/>
                </a:solidFill>
              </a:rPr>
              <a:t>Total expenditures equal </a:t>
            </a:r>
            <a:r>
              <a:rPr lang="en-US" i="1" dirty="0" err="1" smtClean="0">
                <a:solidFill>
                  <a:srgbClr val="FF0000"/>
                </a:solidFill>
              </a:rPr>
              <a:t>C+I+G+Xn</a:t>
            </a:r>
            <a:endParaRPr lang="en-US" dirty="0">
              <a:solidFill>
                <a:srgbClr val="FF0000"/>
              </a:solidFill>
            </a:endParaRPr>
          </a:p>
          <a:p>
            <a:endParaRPr lang="en-US" sz="1600" b="1" dirty="0" smtClean="0"/>
          </a:p>
        </p:txBody>
      </p:sp>
      <p:sp>
        <p:nvSpPr>
          <p:cNvPr id="9" name="TextBox 8"/>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4231369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 name="Rectangle 2"/>
          <p:cNvSpPr/>
          <p:nvPr/>
        </p:nvSpPr>
        <p:spPr>
          <a:xfrm>
            <a:off x="1828800" y="5067300"/>
            <a:ext cx="5410200" cy="646331"/>
          </a:xfrm>
          <a:prstGeom prst="rect">
            <a:avLst/>
          </a:prstGeom>
        </p:spPr>
        <p:txBody>
          <a:bodyPr wrap="square">
            <a:spAutoFit/>
          </a:bodyPr>
          <a:lstStyle/>
          <a:p>
            <a:pPr algn="ctr" fontAlgn="base"/>
            <a:r>
              <a:rPr lang="en-US" b="1" cap="all" dirty="0">
                <a:hlinkClick r:id="rId4" tooltip="The Income Approach and the Expenditure Approach to Measuring the GDP of a Nation"/>
              </a:rPr>
              <a:t>THE INCOME APPROACH AND THE EXPENDITURE APPROACH TO MEASURING THE GDP OF A NATION</a:t>
            </a:r>
            <a:endParaRPr lang="en-US" b="1" cap="all" dirty="0"/>
          </a:p>
        </p:txBody>
      </p:sp>
      <p:pic>
        <p:nvPicPr>
          <p:cNvPr id="8" name="ZdGnhusKnRU?version=3&amp;hl=en_US&amp;rel=0"/>
          <p:cNvPicPr>
            <a:picLocks noRot="1" noChangeAspect="1"/>
          </p:cNvPicPr>
          <p:nvPr>
            <a:videoFile r:link="rId1"/>
          </p:nvPr>
        </p:nvPicPr>
        <p:blipFill>
          <a:blip r:embed="rId5"/>
          <a:stretch>
            <a:fillRect/>
          </a:stretch>
        </p:blipFill>
        <p:spPr>
          <a:xfrm>
            <a:off x="0" y="717072"/>
            <a:ext cx="9144000" cy="4350228"/>
          </a:xfrm>
          <a:prstGeom prst="rect">
            <a:avLst/>
          </a:prstGeom>
        </p:spPr>
      </p:pic>
      <p:sp>
        <p:nvSpPr>
          <p:cNvPr id="10" name="TextBox 9"/>
          <p:cNvSpPr txBox="1"/>
          <p:nvPr/>
        </p:nvSpPr>
        <p:spPr>
          <a:xfrm>
            <a:off x="5486400" y="263723"/>
            <a:ext cx="1981200" cy="307777"/>
          </a:xfrm>
          <a:prstGeom prst="rect">
            <a:avLst/>
          </a:prstGeom>
          <a:noFill/>
        </p:spPr>
        <p:txBody>
          <a:bodyPr vert="horz" wrap="square" rtlCol="0">
            <a:spAutoFit/>
          </a:bodyPr>
          <a:lstStyle/>
          <a:p>
            <a:pPr algn="ctr"/>
            <a:r>
              <a:rPr lang="en-US" sz="1400" i="1" dirty="0" smtClean="0">
                <a:latin typeface="Lucida Sans - 24"/>
              </a:rPr>
              <a:t>GDP Video Lesson</a:t>
            </a:r>
            <a:endParaRPr lang="en-US" sz="1400" i="1" dirty="0">
              <a:latin typeface="Lucida Sans - 20"/>
            </a:endParaRPr>
          </a:p>
        </p:txBody>
      </p:sp>
    </p:spTree>
    <p:extLst>
      <p:ext uri="{BB962C8B-B14F-4D97-AF65-F5344CB8AC3E}">
        <p14:creationId xmlns:p14="http://schemas.microsoft.com/office/powerpoint/2010/main" val="119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4" name="TextBox 3"/>
              <p:cNvSpPr txBox="1"/>
              <p:nvPr/>
            </p:nvSpPr>
            <p:spPr>
              <a:xfrm>
                <a:off x="0" y="697260"/>
                <a:ext cx="9144000" cy="4985980"/>
              </a:xfrm>
              <a:prstGeom prst="rect">
                <a:avLst/>
              </a:prstGeom>
              <a:noFill/>
            </p:spPr>
            <p:txBody>
              <a:bodyPr wrap="square" rtlCol="0">
                <a:spAutoFit/>
              </a:bodyPr>
              <a:lstStyle/>
              <a:p>
                <a:r>
                  <a:rPr lang="en-US" sz="2400" dirty="0" smtClean="0">
                    <a:solidFill>
                      <a:srgbClr val="FF0000"/>
                    </a:solidFill>
                  </a:rPr>
                  <a:t>Introduction to Gross Domestic Product</a:t>
                </a:r>
              </a:p>
              <a:p>
                <a:r>
                  <a:rPr lang="en-US" dirty="0" smtClean="0"/>
                  <a:t>The primary measure of the total economic activity of a nation is gross domestic product (GDP). </a:t>
                </a:r>
              </a:p>
              <a:p>
                <a:endParaRPr lang="en-US" dirty="0">
                  <a:solidFill>
                    <a:srgbClr val="FF0000"/>
                  </a:solidFill>
                </a:endParaRPr>
              </a:p>
              <a:p>
                <a:r>
                  <a:rPr lang="en-US" dirty="0" smtClean="0">
                    <a:solidFill>
                      <a:srgbClr val="0000CC"/>
                    </a:solidFill>
                  </a:rPr>
                  <a:t>GDP = the total value of a nation’s output in a particular period of time. Can be measured using the </a:t>
                </a:r>
                <a:r>
                  <a:rPr lang="en-US" i="1" dirty="0" smtClean="0">
                    <a:solidFill>
                      <a:srgbClr val="0000CC"/>
                    </a:solidFill>
                  </a:rPr>
                  <a:t>income approach, the output approach or the expenditure approach.</a:t>
                </a:r>
              </a:p>
              <a:p>
                <a:endParaRPr lang="en-US" i="1" dirty="0">
                  <a:solidFill>
                    <a:srgbClr val="0000CC"/>
                  </a:solidFill>
                </a:endParaRPr>
              </a:p>
              <a:p>
                <a:r>
                  <a:rPr lang="en-US" dirty="0" smtClean="0"/>
                  <a:t>The measure of GDP we will use throughout our study of Macroeconomics is the </a:t>
                </a:r>
                <a:r>
                  <a:rPr lang="en-US" i="1" dirty="0" smtClean="0"/>
                  <a:t>expenditure approach, </a:t>
                </a:r>
                <a:r>
                  <a:rPr lang="en-US" dirty="0" smtClean="0"/>
                  <a:t>which measures the output of a nation by summing: </a:t>
                </a:r>
              </a:p>
              <a:p>
                <a:pPr marL="285750" indent="-285750">
                  <a:buFont typeface="Arial" pitchFamily="34" charset="0"/>
                  <a:buChar char="•"/>
                </a:pPr>
                <a:r>
                  <a:rPr lang="en-US" dirty="0" smtClean="0"/>
                  <a:t>C: The total spending by households on goods and services</a:t>
                </a:r>
              </a:p>
              <a:p>
                <a:pPr marL="285750" indent="-285750">
                  <a:buFont typeface="Arial" pitchFamily="34" charset="0"/>
                  <a:buChar char="•"/>
                </a:pPr>
                <a:r>
                  <a:rPr lang="en-US" dirty="0" smtClean="0"/>
                  <a:t>I: The investments firms make in new capital or that households make in real estate and homes</a:t>
                </a:r>
              </a:p>
              <a:p>
                <a:pPr marL="285750" indent="-285750">
                  <a:buFont typeface="Arial" pitchFamily="34" charset="0"/>
                  <a:buChar char="•"/>
                </a:pPr>
                <a:r>
                  <a:rPr lang="en-US" dirty="0" smtClean="0"/>
                  <a:t>G: The spending government does on public goods </a:t>
                </a:r>
              </a:p>
              <a:p>
                <a:pPr marL="285750" indent="-285750">
                  <a:buFont typeface="Arial" pitchFamily="34" charset="0"/>
                  <a:buChar char="•"/>
                </a:pPr>
                <a:r>
                  <a:rPr lang="en-US" dirty="0" err="1" smtClean="0"/>
                  <a:t>Xn</a:t>
                </a:r>
                <a:r>
                  <a:rPr lang="en-US" dirty="0" smtClean="0"/>
                  <a:t>: The spending of foreigners on goods produced by our country (exports) MINUS the spending our consumers do on goods produced abroad (imports)</a:t>
                </a:r>
              </a:p>
              <a:p>
                <a:r>
                  <a:rPr lang="en-US" dirty="0" smtClean="0"/>
                  <a:t>The GDP of a particular nation in a particular year therefore equals the sum of C, I, G and </a:t>
                </a:r>
                <a:r>
                  <a:rPr lang="en-US" dirty="0" err="1" smtClean="0"/>
                  <a:t>Xn</a:t>
                </a:r>
                <a:r>
                  <a:rPr lang="en-US" dirty="0" smtClean="0"/>
                  <a:t>.</a:t>
                </a:r>
              </a:p>
              <a:p>
                <a:endParaRPr lang="en-US" sz="1400" dirty="0" smtClean="0"/>
              </a:p>
              <a:p>
                <a:pPr algn="ct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a:rPr>
                        <m:t>𝐺𝐷𝑃</m:t>
                      </m:r>
                      <m:r>
                        <a:rPr lang="en-US" sz="2400" b="0" i="1" smtClean="0">
                          <a:solidFill>
                            <a:srgbClr val="FF0000"/>
                          </a:solidFill>
                          <a:latin typeface="Cambria Math"/>
                        </a:rPr>
                        <m:t>=</m:t>
                      </m:r>
                      <m:r>
                        <a:rPr lang="en-US" sz="2400" b="0" i="1" smtClean="0">
                          <a:solidFill>
                            <a:srgbClr val="FF0000"/>
                          </a:solidFill>
                          <a:latin typeface="Cambria Math"/>
                        </a:rPr>
                        <m:t>𝐶</m:t>
                      </m:r>
                      <m:r>
                        <a:rPr lang="en-US" sz="2400" b="0" i="1" smtClean="0">
                          <a:solidFill>
                            <a:srgbClr val="FF0000"/>
                          </a:solidFill>
                          <a:latin typeface="Cambria Math"/>
                        </a:rPr>
                        <m:t>+</m:t>
                      </m:r>
                      <m:r>
                        <a:rPr lang="en-US" sz="2400" b="0" i="1" smtClean="0">
                          <a:solidFill>
                            <a:srgbClr val="FF0000"/>
                          </a:solidFill>
                          <a:latin typeface="Cambria Math"/>
                        </a:rPr>
                        <m:t>𝐼</m:t>
                      </m:r>
                      <m:r>
                        <a:rPr lang="en-US" sz="2400" b="0" i="1" smtClean="0">
                          <a:solidFill>
                            <a:srgbClr val="FF0000"/>
                          </a:solidFill>
                          <a:latin typeface="Cambria Math"/>
                        </a:rPr>
                        <m:t>+</m:t>
                      </m:r>
                      <m:r>
                        <a:rPr lang="en-US" sz="2400" b="0" i="1" smtClean="0">
                          <a:solidFill>
                            <a:srgbClr val="FF0000"/>
                          </a:solidFill>
                          <a:latin typeface="Cambria Math"/>
                        </a:rPr>
                        <m:t>𝐺</m:t>
                      </m:r>
                      <m:r>
                        <a:rPr lang="en-US" sz="2400" b="0" i="1" smtClean="0">
                          <a:solidFill>
                            <a:srgbClr val="FF0000"/>
                          </a:solidFill>
                          <a:latin typeface="Cambria Math"/>
                        </a:rPr>
                        <m:t>+</m:t>
                      </m:r>
                      <m:r>
                        <a:rPr lang="en-US" sz="2400" b="0" i="1" smtClean="0">
                          <a:solidFill>
                            <a:srgbClr val="FF0000"/>
                          </a:solidFill>
                          <a:latin typeface="Cambria Math"/>
                        </a:rPr>
                        <m:t>𝑋𝑛</m:t>
                      </m:r>
                    </m:oMath>
                  </m:oMathPara>
                </a14:m>
                <a:endParaRPr lang="en-US" sz="2400" dirty="0">
                  <a:solidFill>
                    <a:srgbClr val="FF000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0" y="697260"/>
                <a:ext cx="9144000" cy="4985980"/>
              </a:xfrm>
              <a:prstGeom prst="rect">
                <a:avLst/>
              </a:prstGeom>
              <a:blipFill rotWithShape="1">
                <a:blip r:embed="rId3"/>
                <a:stretch>
                  <a:fillRect l="-1000" t="-978" r="-133"/>
                </a:stretch>
              </a:blipFill>
            </p:spPr>
            <p:txBody>
              <a:bodyPr/>
              <a:lstStyle/>
              <a:p>
                <a:r>
                  <a:rPr lang="en-US">
                    <a:noFill/>
                  </a:rPr>
                  <a:t> </a:t>
                </a:r>
              </a:p>
            </p:txBody>
          </p:sp>
        </mc:Fallback>
      </mc:AlternateContent>
      <p:sp>
        <p:nvSpPr>
          <p:cNvPr id="8" name="TextBox 7"/>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1410483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4" name="TextBox 3"/>
          <p:cNvSpPr txBox="1"/>
          <p:nvPr/>
        </p:nvSpPr>
        <p:spPr>
          <a:xfrm>
            <a:off x="0" y="697260"/>
            <a:ext cx="9144000" cy="1015663"/>
          </a:xfrm>
          <a:prstGeom prst="rect">
            <a:avLst/>
          </a:prstGeom>
          <a:noFill/>
        </p:spPr>
        <p:txBody>
          <a:bodyPr wrap="square" rtlCol="0">
            <a:spAutoFit/>
          </a:bodyPr>
          <a:lstStyle/>
          <a:p>
            <a:r>
              <a:rPr lang="en-US" sz="2400" dirty="0" smtClean="0">
                <a:solidFill>
                  <a:srgbClr val="FF0000"/>
                </a:solidFill>
              </a:rPr>
              <a:t>What is included in GDP?</a:t>
            </a:r>
          </a:p>
          <a:p>
            <a:r>
              <a:rPr lang="en-US" dirty="0" smtClean="0"/>
              <a:t>GDP measures the </a:t>
            </a:r>
            <a:r>
              <a:rPr lang="en-US" i="1" dirty="0" smtClean="0"/>
              <a:t>value of the final output of goods and services in a nation in a year</a:t>
            </a:r>
            <a:r>
              <a:rPr lang="en-US" dirty="0" smtClean="0"/>
              <a:t>. But there are some economic transactions which are not included in GDP.</a:t>
            </a:r>
          </a:p>
        </p:txBody>
      </p:sp>
      <p:graphicFrame>
        <p:nvGraphicFramePr>
          <p:cNvPr id="11" name="Table 10"/>
          <p:cNvGraphicFramePr>
            <a:graphicFrameLocks noGrp="1"/>
          </p:cNvGraphicFramePr>
          <p:nvPr>
            <p:extLst>
              <p:ext uri="{D42A27DB-BD31-4B8C-83A1-F6EECF244321}">
                <p14:modId xmlns:p14="http://schemas.microsoft.com/office/powerpoint/2010/main" val="382232646"/>
              </p:ext>
            </p:extLst>
          </p:nvPr>
        </p:nvGraphicFramePr>
        <p:xfrm>
          <a:off x="0" y="1724603"/>
          <a:ext cx="9144000" cy="4005371"/>
        </p:xfrm>
        <a:graphic>
          <a:graphicData uri="http://schemas.openxmlformats.org/drawingml/2006/table">
            <a:tbl>
              <a:tblPr bandRow="1">
                <a:tableStyleId>{5DA37D80-6434-44D0-A028-1B22A696006F}</a:tableStyleId>
              </a:tblPr>
              <a:tblGrid>
                <a:gridCol w="9144000"/>
              </a:tblGrid>
              <a:tr h="364414">
                <a:tc>
                  <a:txBody>
                    <a:bodyPr/>
                    <a:lstStyle/>
                    <a:p>
                      <a:r>
                        <a:rPr lang="en-US" sz="1800" b="1" dirty="0" smtClean="0">
                          <a:solidFill>
                            <a:schemeClr val="tx1"/>
                          </a:solidFill>
                          <a:latin typeface="+mn-lt"/>
                        </a:rPr>
                        <a:t>GDP includes:</a:t>
                      </a:r>
                      <a:endParaRPr lang="en-US" sz="1800" dirty="0">
                        <a:solidFill>
                          <a:schemeClr val="tx1"/>
                        </a:solidFill>
                        <a:latin typeface="+mn-lt"/>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r h="1005783">
                <a:tc>
                  <a:txBody>
                    <a:bodyPr/>
                    <a:lstStyle/>
                    <a:p>
                      <a:pPr marL="742950" indent="-285750">
                        <a:buFont typeface="Arial" pitchFamily="34" charset="0"/>
                        <a:buChar char="•"/>
                      </a:pPr>
                      <a:r>
                        <a:rPr lang="en-US" sz="1800" dirty="0" smtClean="0">
                          <a:solidFill>
                            <a:schemeClr val="tx1"/>
                          </a:solidFill>
                          <a:latin typeface="+mn-lt"/>
                          <a:cs typeface="Arial" pitchFamily="34" charset="0"/>
                        </a:rPr>
                        <a:t>GDP includes only final products and services</a:t>
                      </a:r>
                    </a:p>
                    <a:p>
                      <a:pPr marL="742950" indent="-285750">
                        <a:buFont typeface="Arial" pitchFamily="34" charset="0"/>
                        <a:buChar char="•"/>
                      </a:pPr>
                      <a:r>
                        <a:rPr lang="en-US" sz="1800" dirty="0" smtClean="0">
                          <a:solidFill>
                            <a:schemeClr val="tx1"/>
                          </a:solidFill>
                          <a:latin typeface="+mn-lt"/>
                          <a:cs typeface="Arial" pitchFamily="34" charset="0"/>
                        </a:rPr>
                        <a:t>GDP is the value of what has been produced within the borders of a nation over one year, not what was actually sold. </a:t>
                      </a: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r h="3644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2">
                              <a:lumMod val="50000"/>
                            </a:schemeClr>
                          </a:solidFill>
                          <a:latin typeface="+mn-lt"/>
                        </a:rPr>
                        <a:t>GDP Excludes "nonproduction transactions“:</a:t>
                      </a:r>
                      <a:endParaRPr lang="en-US" sz="1800" dirty="0">
                        <a:latin typeface="+mn-lt"/>
                      </a:endParaRP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r h="2171909">
                <a:tc>
                  <a:txBody>
                    <a:bodyPr/>
                    <a:lstStyle/>
                    <a:p>
                      <a:pPr marL="285750" indent="-285750">
                        <a:buFont typeface="Arial" pitchFamily="34" charset="0"/>
                        <a:buChar char="•"/>
                      </a:pPr>
                      <a:r>
                        <a:rPr lang="en-US" sz="1800" b="1" i="0" dirty="0" smtClean="0">
                          <a:solidFill>
                            <a:srgbClr val="0000CC"/>
                          </a:solidFill>
                          <a:latin typeface="+mn-lt"/>
                          <a:cs typeface="Arial" pitchFamily="34" charset="0"/>
                        </a:rPr>
                        <a:t> Purely financial transactions </a:t>
                      </a:r>
                      <a:r>
                        <a:rPr lang="en-US" sz="1800" dirty="0" smtClean="0">
                          <a:solidFill>
                            <a:srgbClr val="000000"/>
                          </a:solidFill>
                          <a:latin typeface="+mn-lt"/>
                          <a:cs typeface="Arial" pitchFamily="34" charset="0"/>
                        </a:rPr>
                        <a:t>are excluded.</a:t>
                      </a:r>
                    </a:p>
                    <a:p>
                      <a:pPr marL="742950" lvl="1" indent="-285750">
                        <a:buFont typeface="Wingdings" pitchFamily="2" charset="2"/>
                        <a:buChar char="Ø"/>
                      </a:pPr>
                      <a:r>
                        <a:rPr lang="en-US" sz="1800" dirty="0" smtClean="0">
                          <a:solidFill>
                            <a:srgbClr val="000000"/>
                          </a:solidFill>
                          <a:latin typeface="+mn-lt"/>
                          <a:cs typeface="Arial" pitchFamily="34" charset="0"/>
                        </a:rPr>
                        <a:t>Public transfer payments, like social security or cash welfare benefits.</a:t>
                      </a:r>
                    </a:p>
                    <a:p>
                      <a:pPr marL="742950" lvl="1" indent="-285750">
                        <a:buFont typeface="Wingdings" pitchFamily="2" charset="2"/>
                        <a:buChar char="Ø"/>
                      </a:pPr>
                      <a:r>
                        <a:rPr lang="en-US" sz="1800" dirty="0" smtClean="0">
                          <a:solidFill>
                            <a:srgbClr val="000000"/>
                          </a:solidFill>
                          <a:latin typeface="+mn-lt"/>
                          <a:cs typeface="Arial" pitchFamily="34" charset="0"/>
                        </a:rPr>
                        <a:t>Private transfer payments, like student allowances or alimony payments.</a:t>
                      </a:r>
                    </a:p>
                    <a:p>
                      <a:pPr marL="742950" lvl="1" indent="-285750">
                        <a:buFont typeface="Wingdings" pitchFamily="2" charset="2"/>
                        <a:buChar char="Ø"/>
                      </a:pPr>
                      <a:r>
                        <a:rPr lang="en-US" sz="1800" dirty="0" smtClean="0">
                          <a:solidFill>
                            <a:srgbClr val="000000"/>
                          </a:solidFill>
                          <a:latin typeface="+mn-lt"/>
                          <a:cs typeface="Arial" pitchFamily="34" charset="0"/>
                        </a:rPr>
                        <a:t>The sale of stocks and bonds represent a transfer of existing assets (However, the brokers’ fees are included for services rendered.)</a:t>
                      </a:r>
                    </a:p>
                    <a:p>
                      <a:pPr marL="285750" indent="-285750">
                        <a:buFont typeface="Arial" pitchFamily="34" charset="0"/>
                        <a:buChar char="•"/>
                      </a:pPr>
                      <a:r>
                        <a:rPr lang="en-US" sz="1800" b="1" i="0" dirty="0" smtClean="0">
                          <a:solidFill>
                            <a:srgbClr val="0000CC"/>
                          </a:solidFill>
                          <a:latin typeface="+mn-lt"/>
                          <a:cs typeface="Arial" pitchFamily="34" charset="0"/>
                        </a:rPr>
                        <a:t>Secondhand sales: </a:t>
                      </a:r>
                      <a:r>
                        <a:rPr lang="en-US" sz="1800" dirty="0" smtClean="0">
                          <a:solidFill>
                            <a:srgbClr val="000000"/>
                          </a:solidFill>
                          <a:latin typeface="+mn-lt"/>
                          <a:cs typeface="Arial" pitchFamily="34" charset="0"/>
                        </a:rPr>
                        <a:t>If I buy a used car in 2008, that sale does not count towards 2008's GDP, because </a:t>
                      </a:r>
                      <a:r>
                        <a:rPr lang="en-US" sz="1800" i="1" dirty="0" smtClean="0">
                          <a:solidFill>
                            <a:srgbClr val="000000"/>
                          </a:solidFill>
                          <a:latin typeface="+mn-lt"/>
                          <a:cs typeface="Arial" pitchFamily="34" charset="0"/>
                        </a:rPr>
                        <a:t>the car was not made in 2008!</a:t>
                      </a:r>
                      <a:r>
                        <a:rPr lang="en-US" sz="1800" dirty="0" smtClean="0">
                          <a:solidFill>
                            <a:srgbClr val="000000"/>
                          </a:solidFill>
                          <a:latin typeface="+mn-lt"/>
                          <a:cs typeface="Arial" pitchFamily="34" charset="0"/>
                        </a:rPr>
                        <a:t> The price of the car was originally included in the year's GDP when it was produced.</a:t>
                      </a:r>
                    </a:p>
                  </a:txBody>
                  <a:tcPr marT="38100" marB="38100">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2" name="TextBox 11"/>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734376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lang="en-US" sz="3200" dirty="0" smtClean="0">
                  <a:solidFill>
                    <a:srgbClr val="FF0000"/>
                  </a:solidFill>
                  <a:effectLst>
                    <a:outerShdw blurRad="50800" dist="38100" dir="2700000" algn="tl" rotWithShape="0">
                      <a:srgbClr val="000000">
                        <a:alpha val="43000"/>
                      </a:srgbClr>
                    </a:outerShdw>
                  </a:effectLst>
                  <a:latin typeface="Gill Sans"/>
                  <a:ea typeface="+mj-ea"/>
                  <a:cs typeface="+mj-cs"/>
                </a:rPr>
                <a:t>2.1</a:t>
              </a:r>
              <a:r>
                <a:rPr kumimoji="0" lang="en-US" sz="32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GDP </a:t>
              </a:r>
              <a:r>
                <a:rPr lang="en-US" noProof="0" dirty="0" smtClean="0">
                  <a:solidFill>
                    <a:schemeClr val="bg1">
                      <a:lumMod val="50000"/>
                    </a:schemeClr>
                  </a:solidFill>
                  <a:effectLst>
                    <a:outerShdw blurRad="50800" dist="38100" dir="2700000" algn="tl" rotWithShape="0">
                      <a:srgbClr val="000000">
                        <a:alpha val="43000"/>
                      </a:srgbClr>
                    </a:outerShdw>
                  </a:effectLst>
                  <a:latin typeface="Gill Sans"/>
                </a:rPr>
                <a:t>and its</a:t>
              </a:r>
              <a:r>
                <a:rPr lang="en-US"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3200" smtClean="0">
                  <a:solidFill>
                    <a:srgbClr val="0000FF"/>
                  </a:solidFill>
                  <a:effectLst>
                    <a:outerShdw blurRad="50800" dist="38100" dir="2700000" algn="tl" rotWithShape="0">
                      <a:srgbClr val="000000">
                        <a:alpha val="43000"/>
                      </a:srgbClr>
                    </a:outerShdw>
                  </a:effectLst>
                  <a:latin typeface="Gill Sans"/>
                  <a:ea typeface="+mj-ea"/>
                  <a:cs typeface="+mj-cs"/>
                </a:rPr>
                <a:t>Determinants</a:t>
              </a:r>
              <a:endParaRPr kumimoji="0" lang="en-US" sz="32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15" name="Table 14"/>
          <p:cNvGraphicFramePr>
            <a:graphicFrameLocks noGrp="1"/>
          </p:cNvGraphicFramePr>
          <p:nvPr>
            <p:extLst>
              <p:ext uri="{D42A27DB-BD31-4B8C-83A1-F6EECF244321}">
                <p14:modId xmlns:p14="http://schemas.microsoft.com/office/powerpoint/2010/main" val="3239220093"/>
              </p:ext>
            </p:extLst>
          </p:nvPr>
        </p:nvGraphicFramePr>
        <p:xfrm>
          <a:off x="0" y="2056554"/>
          <a:ext cx="9144000" cy="3596640"/>
        </p:xfrm>
        <a:graphic>
          <a:graphicData uri="http://schemas.openxmlformats.org/drawingml/2006/table">
            <a:tbl>
              <a:tblPr firstRow="1" bandRow="1">
                <a:tableStyleId>{BC89EF96-8CEA-46FF-86C4-4CE0E7609802}</a:tableStyleId>
              </a:tblPr>
              <a:tblGrid>
                <a:gridCol w="9144000"/>
              </a:tblGrid>
              <a:tr h="309033">
                <a:tc>
                  <a:txBody>
                    <a:bodyPr/>
                    <a:lstStyle/>
                    <a:p>
                      <a:pPr algn="ctr"/>
                      <a:r>
                        <a:rPr lang="en-US" sz="1800" dirty="0" smtClean="0">
                          <a:solidFill>
                            <a:srgbClr val="FF0000"/>
                          </a:solidFill>
                        </a:rPr>
                        <a:t>Household Consumption (C): </a:t>
                      </a:r>
                      <a:endParaRPr lang="en-US" sz="1800" b="1" dirty="0">
                        <a:solidFill>
                          <a:srgbClr val="FF0000"/>
                        </a:solidFill>
                        <a:latin typeface="+mn-lt"/>
                      </a:endParaRPr>
                    </a:p>
                  </a:txBody>
                  <a:tcPr marT="38100" marB="38100"/>
                </a:tc>
              </a:tr>
              <a:tr h="990600">
                <a:tc>
                  <a:txBody>
                    <a:bodyPr/>
                    <a:lstStyle/>
                    <a:p>
                      <a:r>
                        <a:rPr lang="en-US" sz="1800" dirty="0" smtClean="0"/>
                        <a:t>The purchase by households of all goods and services, including:</a:t>
                      </a:r>
                    </a:p>
                    <a:p>
                      <a:pPr marL="285750" indent="-285750">
                        <a:buFont typeface="Arial" pitchFamily="34" charset="0"/>
                        <a:buChar char="•"/>
                      </a:pPr>
                      <a:r>
                        <a:rPr lang="en-US" sz="1800" dirty="0" smtClean="0"/>
                        <a:t>Non-durables: bread, milk, toothpaste, t-shirts, socks, toys, etc...</a:t>
                      </a:r>
                    </a:p>
                    <a:p>
                      <a:pPr marL="285750" indent="-285750">
                        <a:buFont typeface="Arial" pitchFamily="34" charset="0"/>
                        <a:buChar char="•"/>
                      </a:pPr>
                      <a:r>
                        <a:rPr lang="en-US" sz="1800" dirty="0" smtClean="0"/>
                        <a:t>Durables: TVs, computers, cars, refrigerators, etc... </a:t>
                      </a:r>
                    </a:p>
                    <a:p>
                      <a:pPr marL="285750" indent="-285750">
                        <a:buFont typeface="Arial" pitchFamily="34" charset="0"/>
                        <a:buChar char="•"/>
                      </a:pPr>
                      <a:r>
                        <a:rPr lang="en-US" sz="1800" dirty="0" smtClean="0"/>
                        <a:t>Services: dentist visits, haircuts, taxi rides, accountants, lawyers, etc…</a:t>
                      </a:r>
                      <a:endParaRPr lang="en-US" sz="1800" dirty="0">
                        <a:solidFill>
                          <a:schemeClr val="tx1"/>
                        </a:solidFill>
                        <a:latin typeface="+mn-lt"/>
                        <a:cs typeface="Arial" pitchFamily="34" charset="0"/>
                      </a:endParaRPr>
                    </a:p>
                  </a:txBody>
                  <a:tcPr marT="38100" marB="38100"/>
                </a:tc>
              </a:tr>
              <a:tr h="3090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FF0000"/>
                          </a:solidFill>
                        </a:rPr>
                        <a:t>Gross Private Domestic Investment- (</a:t>
                      </a:r>
                      <a:r>
                        <a:rPr lang="en-US" sz="1800" b="1" dirty="0" err="1" smtClean="0">
                          <a:solidFill>
                            <a:srgbClr val="FF0000"/>
                          </a:solidFill>
                        </a:rPr>
                        <a:t>Ig</a:t>
                      </a:r>
                      <a:r>
                        <a:rPr lang="en-US" sz="1800" b="1" dirty="0" smtClean="0">
                          <a:solidFill>
                            <a:srgbClr val="FF0000"/>
                          </a:solidFill>
                        </a:rPr>
                        <a:t>)</a:t>
                      </a:r>
                      <a:endParaRPr lang="en-US" sz="1800" b="1" dirty="0">
                        <a:solidFill>
                          <a:srgbClr val="FF0000"/>
                        </a:solidFill>
                        <a:latin typeface="+mn-lt"/>
                      </a:endParaRPr>
                    </a:p>
                  </a:txBody>
                  <a:tcPr marT="38100" marB="38100"/>
                </a:tc>
              </a:tr>
              <a:tr h="1447800">
                <a:tc>
                  <a:txBody>
                    <a:bodyPr/>
                    <a:lstStyle/>
                    <a:p>
                      <a:pPr marL="566738" indent="-285750">
                        <a:buFont typeface="Arial" pitchFamily="34" charset="0"/>
                        <a:buChar char="•"/>
                      </a:pPr>
                      <a:r>
                        <a:rPr lang="en-US" sz="1800" dirty="0" smtClean="0"/>
                        <a:t>All final purchases of machinery, equipment, and tools by businesses.</a:t>
                      </a:r>
                    </a:p>
                    <a:p>
                      <a:pPr marL="566738" indent="-285750">
                        <a:buFont typeface="Arial" pitchFamily="34" charset="0"/>
                        <a:buChar char="•"/>
                      </a:pPr>
                      <a:r>
                        <a:rPr lang="en-US" sz="1800" dirty="0" smtClean="0"/>
                        <a:t>All construction (including residential).</a:t>
                      </a:r>
                    </a:p>
                    <a:p>
                      <a:pPr marL="566738" indent="-285750">
                        <a:buFont typeface="Arial" pitchFamily="34" charset="0"/>
                        <a:buChar char="•"/>
                      </a:pPr>
                      <a:r>
                        <a:rPr lang="en-US" sz="1800" dirty="0" smtClean="0"/>
                        <a:t>Changes in business inventories</a:t>
                      </a:r>
                    </a:p>
                    <a:p>
                      <a:pPr marL="1023938" lvl="1" indent="-285750">
                        <a:buFont typeface="Wingdings" pitchFamily="2" charset="2"/>
                        <a:buChar char="Ø"/>
                      </a:pPr>
                      <a:r>
                        <a:rPr lang="en-US" sz="1800" dirty="0" smtClean="0"/>
                        <a:t>If total output exceeds current sales, inventories build up.</a:t>
                      </a:r>
                    </a:p>
                    <a:p>
                      <a:pPr marL="1023938" lvl="1" indent="-285750">
                        <a:buFont typeface="Wingdings" pitchFamily="2" charset="2"/>
                        <a:buChar char="Ø"/>
                      </a:pPr>
                      <a:r>
                        <a:rPr lang="en-US" sz="1800" dirty="0" smtClean="0"/>
                        <a:t>If businesses are able to sell more than they currently produce, this entry will be a negative number.</a:t>
                      </a:r>
                      <a:endParaRPr lang="en-US" sz="1800" dirty="0">
                        <a:solidFill>
                          <a:schemeClr val="tx1"/>
                        </a:solidFill>
                        <a:latin typeface="+mn-lt"/>
                        <a:cs typeface="Arial" pitchFamily="34" charset="0"/>
                      </a:endParaRPr>
                    </a:p>
                  </a:txBody>
                  <a:tcPr marT="38100" marB="38100"/>
                </a:tc>
              </a:tr>
            </a:tbl>
          </a:graphicData>
        </a:graphic>
      </p:graphicFrame>
      <p:sp>
        <p:nvSpPr>
          <p:cNvPr id="11" name="TextBox 10"/>
          <p:cNvSpPr txBox="1"/>
          <p:nvPr/>
        </p:nvSpPr>
        <p:spPr>
          <a:xfrm>
            <a:off x="0" y="697260"/>
            <a:ext cx="9144000" cy="1292662"/>
          </a:xfrm>
          <a:prstGeom prst="rect">
            <a:avLst/>
          </a:prstGeom>
          <a:noFill/>
        </p:spPr>
        <p:txBody>
          <a:bodyPr wrap="square" rtlCol="0">
            <a:spAutoFit/>
          </a:bodyPr>
          <a:lstStyle/>
          <a:p>
            <a:r>
              <a:rPr lang="en-US" sz="2400" dirty="0" smtClean="0">
                <a:solidFill>
                  <a:srgbClr val="FF0000"/>
                </a:solidFill>
              </a:rPr>
              <a:t>The Components of GDP</a:t>
            </a:r>
          </a:p>
          <a:p>
            <a:r>
              <a:rPr lang="en-US" dirty="0" smtClean="0"/>
              <a:t>The expenditure approach to measuring GDP measures the total spending on a nation’s output by households, firms, the government and foreigners. The four types of spending are outlined below: </a:t>
            </a:r>
          </a:p>
        </p:txBody>
      </p:sp>
      <p:sp>
        <p:nvSpPr>
          <p:cNvPr id="16" name="TextBox 15"/>
          <p:cNvSpPr txBox="1"/>
          <p:nvPr/>
        </p:nvSpPr>
        <p:spPr>
          <a:xfrm>
            <a:off x="5943600" y="263723"/>
            <a:ext cx="1447800" cy="307777"/>
          </a:xfrm>
          <a:prstGeom prst="rect">
            <a:avLst/>
          </a:prstGeom>
          <a:noFill/>
        </p:spPr>
        <p:txBody>
          <a:bodyPr vert="horz" wrap="square" rtlCol="0">
            <a:spAutoFit/>
          </a:bodyPr>
          <a:lstStyle/>
          <a:p>
            <a:pPr algn="ctr"/>
            <a:r>
              <a:rPr lang="en-US" sz="1400" i="1" dirty="0" smtClean="0">
                <a:latin typeface="Lucida Sans - 24"/>
              </a:rPr>
              <a:t>GDP</a:t>
            </a:r>
            <a:endParaRPr lang="en-US" sz="1400" i="1" dirty="0">
              <a:latin typeface="Lucida Sans - 20"/>
            </a:endParaRPr>
          </a:p>
        </p:txBody>
      </p:sp>
    </p:spTree>
    <p:extLst>
      <p:ext uri="{BB962C8B-B14F-4D97-AF65-F5344CB8AC3E}">
        <p14:creationId xmlns:p14="http://schemas.microsoft.com/office/powerpoint/2010/main" val="7358664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2028</TotalTime>
  <Words>3952</Words>
  <Application>Microsoft Office PowerPoint</Application>
  <PresentationFormat>On-screen Show (16:10)</PresentationFormat>
  <Paragraphs>359</Paragraphs>
  <Slides>23</Slides>
  <Notes>0</Notes>
  <HiddenSlides>0</HiddenSlides>
  <MMClips>3</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58</cp:revision>
  <dcterms:created xsi:type="dcterms:W3CDTF">2012-04-30T21:40:44Z</dcterms:created>
  <dcterms:modified xsi:type="dcterms:W3CDTF">2012-08-03T11:24:54Z</dcterms:modified>
</cp:coreProperties>
</file>